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4" r:id="rId2"/>
    <p:sldId id="279" r:id="rId3"/>
    <p:sldId id="256" r:id="rId4"/>
    <p:sldId id="277" r:id="rId5"/>
    <p:sldId id="257" r:id="rId6"/>
    <p:sldId id="265" r:id="rId7"/>
    <p:sldId id="268" r:id="rId8"/>
    <p:sldId id="258" r:id="rId9"/>
    <p:sldId id="267" r:id="rId10"/>
    <p:sldId id="269" r:id="rId11"/>
    <p:sldId id="259" r:id="rId12"/>
    <p:sldId id="260" r:id="rId13"/>
    <p:sldId id="271" r:id="rId14"/>
    <p:sldId id="261" r:id="rId15"/>
    <p:sldId id="272" r:id="rId16"/>
    <p:sldId id="262" r:id="rId17"/>
    <p:sldId id="273" r:id="rId18"/>
    <p:sldId id="263" r:id="rId19"/>
    <p:sldId id="276" r:id="rId20"/>
    <p:sldId id="274" r:id="rId21"/>
    <p:sldId id="278" r:id="rId22"/>
    <p:sldId id="275" r:id="rId2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4F798"/>
    <a:srgbClr val="41F1A1"/>
    <a:srgbClr val="FB4B65"/>
    <a:srgbClr val="F73EC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8" y="4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808592-5D8F-4A7C-AE1C-9590A31E82CC}" type="datetimeFigureOut">
              <a:rPr lang="ru-RU" smtClean="0"/>
              <a:t>08.02.2020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DE31D-1B3F-4280-BC23-487F3270241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696268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808592-5D8F-4A7C-AE1C-9590A31E82CC}" type="datetimeFigureOut">
              <a:rPr lang="ru-RU" smtClean="0"/>
              <a:t>08.02.2020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DE31D-1B3F-4280-BC23-487F3270241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793794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808592-5D8F-4A7C-AE1C-9590A31E82CC}" type="datetimeFigureOut">
              <a:rPr lang="ru-RU" smtClean="0"/>
              <a:t>08.02.2020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DE31D-1B3F-4280-BC23-487F3270241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521098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808592-5D8F-4A7C-AE1C-9590A31E82CC}" type="datetimeFigureOut">
              <a:rPr lang="ru-RU" smtClean="0"/>
              <a:t>08.02.2020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DE31D-1B3F-4280-BC23-487F3270241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011124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808592-5D8F-4A7C-AE1C-9590A31E82CC}" type="datetimeFigureOut">
              <a:rPr lang="ru-RU" smtClean="0"/>
              <a:t>08.02.2020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DE31D-1B3F-4280-BC23-487F3270241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369868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808592-5D8F-4A7C-AE1C-9590A31E82CC}" type="datetimeFigureOut">
              <a:rPr lang="ru-RU" smtClean="0"/>
              <a:t>08.02.2020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DE31D-1B3F-4280-BC23-487F3270241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897374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808592-5D8F-4A7C-AE1C-9590A31E82CC}" type="datetimeFigureOut">
              <a:rPr lang="ru-RU" smtClean="0"/>
              <a:t>08.02.2020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DE31D-1B3F-4280-BC23-487F3270241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293624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808592-5D8F-4A7C-AE1C-9590A31E82CC}" type="datetimeFigureOut">
              <a:rPr lang="ru-RU" smtClean="0"/>
              <a:t>08.02.2020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DE31D-1B3F-4280-BC23-487F3270241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957725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808592-5D8F-4A7C-AE1C-9590A31E82CC}" type="datetimeFigureOut">
              <a:rPr lang="ru-RU" smtClean="0"/>
              <a:t>08.02.2020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DE31D-1B3F-4280-BC23-487F3270241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981834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808592-5D8F-4A7C-AE1C-9590A31E82CC}" type="datetimeFigureOut">
              <a:rPr lang="ru-RU" smtClean="0"/>
              <a:t>08.02.2020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DE31D-1B3F-4280-BC23-487F3270241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246595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808592-5D8F-4A7C-AE1C-9590A31E82CC}" type="datetimeFigureOut">
              <a:rPr lang="ru-RU" smtClean="0"/>
              <a:t>08.02.2020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DE31D-1B3F-4280-BC23-487F3270241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617317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808592-5D8F-4A7C-AE1C-9590A31E82CC}" type="datetimeFigureOut">
              <a:rPr lang="ru-RU" smtClean="0"/>
              <a:t>08.02.2020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8DE31D-1B3F-4280-BC23-487F3270241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166612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Clustering Toronto boroughs and neighborhoods by restaurants’ cuisines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Coursera capstone project by Eve </a:t>
            </a:r>
            <a:r>
              <a:rPr lang="en-US" dirty="0" err="1" smtClean="0"/>
              <a:t>Belyaeva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33" t="25153" r="16941" b="38552"/>
          <a:stretch/>
        </p:blipFill>
        <p:spPr>
          <a:xfrm>
            <a:off x="3908473" y="4140053"/>
            <a:ext cx="4375053" cy="2419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7934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snippet for the </a:t>
            </a:r>
            <a:r>
              <a:rPr lang="en-US" dirty="0" err="1" smtClean="0"/>
              <a:t>barh</a:t>
            </a:r>
            <a:r>
              <a:rPr lang="en-US" dirty="0" smtClean="0"/>
              <a:t> plots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6223" y="1524524"/>
            <a:ext cx="7732889" cy="5047726"/>
          </a:xfrm>
          <a:prstGeom prst="rect">
            <a:avLst/>
          </a:prstGeom>
          <a:ln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3397734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Visualization of the top cuisine data</a:t>
            </a:r>
            <a:endParaRPr lang="ru-RU" dirty="0"/>
          </a:p>
        </p:txBody>
      </p:sp>
      <p:sp>
        <p:nvSpPr>
          <p:cNvPr id="3" name="AutoShape 2" descr="data:image/png;base64,iVBORw0KGgoAAAANSUhEUgAAB3kAAAHhCAYAAABjgwRQAAAABHNCSVQICAgIfAhkiAAAAAlwSFlzAAAMTQAADE0B0s6tTgAAADl0RVh0U29mdHdhcmUAbWF0cGxvdGxpYiB2ZXJzaW9uIDMuMC4yLCBodHRwOi8vbWF0cGxvdGxpYi5vcmcvOIA7rQAAIABJREFUeJzs3Xd8Tuf/+PFXckemRJYEkcSumRCE1m6NUOPbGtVSiipSo7VV7VFKi2oRW1sjgqoYrVlUCZLY0sgkEokVkZB1y++P/O7zye2+I0Mi6Pv5eHg85Izrvs7JuU/Odd7X9b4MEhMTsxBCCCGEEEIIIYQQQgghhBBCCPFKMCzpCgghhBBCCCGEEEIIIYQQQgghhMg/CfIKIYQQQgghhBBCCCGEEEIIIcQrRIK8QgghhBBCCCGEEEIIIYQQQgjxCpEgrxBCCCGEEEIIIYQQQgghhBBCvEIkyCuEEEIIIYQQQgghhBBCCCGEEK8QCfIKIYQQQgghhBBCCCGEEEIIIcQrRIK8QgghhBBCCCGEEEIIIYQQQgjxCpEgrxBCCPEftGTJEjw9Pfn111+fq5yJEyfi6enJoUOHiqhmJe91PCYhhBBCCCFeR7t378bT05MZM2aUdFVeS7GxsXh6etKtW7fnKicwMBBPT0+GDh1aRDUT4uWxc+dOPD09mT17dklXRQjxH2RU0hUQQgjx8vP09CzwPuXLl+f3338vhto8vxs3bnDmzBkuX77M5cuXiYqK4smTJ4wcOZK+ffvmuX9oaCjr1q0jODiY5ORkHB0deeedd/jkk08wNzcvdL0yMjLYs2cPx44dIzQ0lMTERIyMjHBwcMDNzY327dsX6nchXj7Hjx9nzJgxBd6vZ8+ejBs3rhhqVHLOnTvH6dOnqV+/vlzfQgghhPjPGTp0KEFBQTrLTUxMKFeuHJ6ennz88ceUK1euBGonXlZXrlzB39+foKAgbt++TWpqKmXKlKFGjRo0a9aMjh07YmlpWdLVfOXo+z6qVCqsrKyoVq0aHTt2pFOnThgalty4qSNHjnDt2jXatGlD9erVS6weL7uNGzeSkpLCRx99ROnSpUu6Os8tMzOTt956q8D7VaxYkR07dhRDjUrOnTt32LFjB3Z2dnTv3r2kqyNEiZMgrxBCiDy5u7vrLEtOTiY8PDzX9XZ2dsVer8LasGEDu3btKtS+J06cYPz48WRkZGBra0uVKlWIjIxk/fr1HD16lFWrVmFlZVXgcq9cucKkSZOIi4sDoEyZMlSuXBm1Wk1cXBy7du1i165duLu7s3LlSgwMDApVfw0bGxtcXV0pU6bMc5VTtmxZXF1dsbCweK5yXiYv4pjKlCmj93sTFxdHQkICVlZWVK5cWWe9k5NTsdWppJw/f57Vq1fTr18/CfIKIYQQ4j/L0dFRCeRmZWVx7949YmJiiI6OZu/evfz000/Url27hGspSlpaWhrffPMNe/fuBbIDkM7Ozpibm3Pv3j1OnjzJyZMnWblyJXPnzn3u52sjIyNcXV0pW7bsc5VjamqKq6srjo6Oz1XOi5Lz+5iWlkZMTAxnzpzhzJkzHD58mAULFqBSqUqkbkeOHOGPP/7A2dlZgrzPsHnzZhISEujWrVuxB3ktLS1xdXXF3t6+2D7DwMCgUO/mHBwciq1OJeXevXusXr2a6tWrS5BXCCTIK4QQIh9WrVqlsywwMJBhw4bluv5lZmtrS8uWLalduzZ16tRh8+bN/PPPP3nul5iYyJQpU8jIyKB///4MHToUlUrF3bt3+fLLLwkJCWH+/PnMmTOnQPW5dOkSw4YNIy0tDTc3N0aMGIGbm5sSyM3MzCQoKIi1a9cSFBSEWq3GyOj5/oT369ePfv36PVcZQKFGo77sXsQxubm56f3eLFmyhI0bN1KvXj0WLVpU7PUQQgghhBAvhy5duvDZZ59pLbtx4wYTJkwgLCyMb7/9lvXr15dM5cRLQa1W88UXXxAYGIiFhQVDhw7l3Xff1QpgxcbG8ttvv+Hr60t4ePhzB3kdHBzw8/N73qpTp06dIinnRXn6+5iZmcmGDRvw8fHh77//Zvfu3c+dwlq8Pt555x3eeeedYv0MlUql9x3C6dOnGT58eK7rhRCvP5mTVwghxH+Ot7c3CxcuZODAgTRp0gRTU9N87bd161aSk5OpWbMm3t7eSs9dOzs7Zs2ahYGBAQcPHiQ6OjrfdUlNTWXy5MmkpaXx1ltvsXz5ctzd3bVG6hoZGeHp6cmKFSsYNWrUc4/iFUIIIYQQQrz8nJ2d+fzzz4HszD/JycklXCNRktatW0dgYCAmJiYsW7aMDz74QGeEYoUKFfj8889Zv349FStWLKGavn6MjIwYNGgQbm5uABw+fLiEaySEEEJkk5G8QgghXohbt26xfv16Tp48yZ07dzAzM6NWrVr06NGDVq1a6Wy/detWFi5cSM+ePfH29mbVqlUcOXKEu3fvYmdnR9u2bRk4cOALTRN85MgRALp27aoTaHV1dcXNzY3z589z+PBhBgwYkK8yd+/eTVxcHKampkyZMoVSpUo9c/s+ffpo/dyuXTsePHjA/v37sba21tl+4sSJHD58mG+++UarZ6lmxKi+eYj/+usvtm3bRkhICCkpKVhZWWFnZ0fDhg3p0aMHrq6uBSq/a9eurFq1ir/++ot79+5RtmxZOnTowKBBgzA2NtZ7nPHx8fzyyy+cPHmShIQEjIyMqF69Ou+//z5eXl4622dlZbF792527dpFeHg4qampWFlZ4ejoSOPGjendu3e+UycV1zEVh7Nnz7J582YuXbpEcnIyNjY2NGrUiE8++YRKlSrpbD9y5EhOnTrFkiVLcHBwUF4U3b9/n2HDhtG/f/8iKdvFxQUfHx9Onz5NcnIyFStWpHv37vTs2VNrn+bNm5Oeng7Azz//zM8//6ysa9eundao+PT0dPz8/Pjzzz+5fv06T548wdnZmXbt2tG7d+98d9YQQgghhHiV5JyLNzMzU+82p06dwtfXl8uXL5OSkoKtrS2enp70798fFxcXne01844uX74cS0tL1q1bR3BwMImJiYwaNYoPP/yw0GV369aNuLg4du7cSYUKFXTWz5gxgz179jB16lQ6d+6stS4zMxNfX1927dpFbGwspUuXpmnTpgwZMoSzZ88yc+ZM3n33XaZNm6b3PGRkZPDzzz+zb98+bt26hZWVFS1atGDYsGF620oXLlxg48aNXLhwgcTERCwsLLCxscHNzY1u3bopAb1n2bRpE4sXL6Znz56MGzdOa93kyZM5cOAA5ubmHDx4UCsbk2b0XcOGDVm+fHmen5OcnMymTZsA+PTTT6lVq9Yzt69SpQpVqlRRfl65ciWrV6/m008/1RkxDv/L1OXh4cGKFSuU5bGxsfzf//0f5cuX5/fff9faJz4+nnXr1hEQEMDt27cxMjLC2tqaatWq0bZtW612W37L379/P5s3byYiIgKVSoW7uzve3t65piVWq9Xs3r2bvXv3EhYWRlpaGg4ODrRo0YL+/ftja2v7zPNUULVr1+bChQvKNEv6PHz4kE2bNnH06FFu3rwJZL8v6NixIz179tSblev48eP4+fkREhLCw4cPsbS0xN7engYNGtCjRw8qV67MjRs3tFLTTps2Teu7MGTIEAYNGgRAWFgYhw8fJiAggLi4OBITE7G0tKROnTr07t1b7wjvnTt3MnfuXLp27crXX3+ts17z+U/P8Zpz+fbt2/n999/ZuXMn0dHRpKSk8Ndff2Fubk5MTAyHDh3i5MmT3Lx5k3v37mFmZsYbb7zBe++9R9u2bfP8zD/++IMtW7YQERGBkZERDRo0wNvbm6pVq+och0aXLl20yly5ciX169cHsqcO2rhxIxcvXlTuAba2tso9oF69ejp10ie3c6f5njdu3Jgff/yRrVu3snPnTmJiYjAzM6NJkyZ8/vnnL3TO9djYWDZs2MCpU6eUd3O1a9emZ8+etGjRQmf7zZs3s2jRInr37s1nn33G2rVr+euvv4iPj6devXo63+fClu3t7c26devYv38/CQkJ2NjY0KZNG4YMGaLVmWXs2LEcO3YMgGvXrmldy6VLl9bpgHH06FG2bdvG1atXefz4Mfb29jRt2pRPPvmE8uXLP/f5FOJlIEFeIYQQxe7ChQt88cUXJCcnY2ZmRtWqVbl//z4BAQEEBATQu3dvRo8erXff1NRUBg8eTHh4OJUrV8bZ2ZmIiAh++eUXTp06xYoVK7C0tCz2Y3j8+DEREREAuTb23d3dOX/+PJcvX853uX/++ScAbdq0eSnmMf7ll19YunQpkJ3Wunr16qSkpHDjxg3CwsKoVKmSVpA3L4mJiQwYMIDY2FiqVKmCkZERsbGxrFu3jujoaObNm6ezz5kzZxg/fjwpKSmYmJhQsWJFUlJSOH/+POfOnePs2bM6jc4FCxawbds2IDulmLOzMw8ePCAsLIyrV6/SsGHDIpsfpzDHVBw2bNjATz/9BGSPJq9WrRo3btxg7969HDp0iG+++YbmzZvr3ffSpUtKQLVy5cqYmZkVWdnh4eF8/fXXZGRkUKlSJQwNDYmIiGDBggUkJiYyePBgZVs3Nzdu3rxJXFwcDg4OWo2snNdZcnIyI0eO5NKlSxgYGFC5cmUMDQ0JDw/n2rVrHDx4kB9//FHvyzshhBBCiFdZSEgIANbW1nqfdVatWqWk6CxbtizVqlXj+vXr+Pv7c+DAARYsWECTJk30lh0cHMz69esxNDSkUqVKOs+Ez1N2QanVaiZOnKi8vHd2dsbCwoIDBw5w4sQJevTo8cz9MzMzGTlyJEFBQbi6uuLk5MT169f57bffuHjxIhs2bNDqUHv8+HHGjx+PWq2mdOnSVK1alYyMDBISEvD398fU1DRfQd6GDRsCEBQUpLMuODgYgEePHhESEkLdunWVdZrtGzRokOdnAPzzzz8kJyejUqn4v//7v3ztU5zi4uL45JNPuH//PsbGxjg5OWFsbEx8fDzHjh0jJiZGb+fcZ1mxYgVr167FwcEBFxcXoqKiOHHiBOfOnWPDhg06nQoePXrEuHHjOHPmDAYGBjg4OODo6MiNGzfYvHkzhw4dYvny5Tg7OxfZcaelpQHk2sE0MjKSkSNHEh8fj5GREU5OTmRlZXHt2jVCQkI4fvw4ixcv1uoY7Ovry3fffQeAjY0N1atX59GjR0obvGLFilSuXBkTExPc3d25fv069+/fx8XFBRsbG6WcnIHChQsXEhQUROnSpbG3t8fe3p6EhAT+/vtvTpw4wZgxY+jVq1eRnReNb775hp07dyq/wxs3bijr1qxZw549ezA3N1famHfv3lXmOr5y5QojR47Mtewff/yRn3/+GUdHR1xcXIiOjub48eMEBwfz888/KyPX7ezscHd358qVK2RkZFC7dm2t774mYPjXX38xceJEnjx5gqWlJdWqVSM9PZ2EhAR27dqFubl5voO8+TFlyhT2799PxYoVcXZ2Jioqij///JNz586xceNGrKysiuyzchMcHMzo0aNJSUnBzMxM+R2cOnWKU6dO0bdv31x/BykpKQwcOJDo6GgqVapEpUqVtDosPE/ZaWlpDB06lJCQECpVqkSFChW4ceMGvr6+hISE4OPjg6FhdkLaKlWqcOvWLUJDQzEzM6NGjRpKOebm5lrlfv/992zZsgXInmfbycmJqKgofvvtNw4cOMDixYvzdZ8X4mUnQV4hhBDFKjk5mUmTJpGcnEz79u2ZNGmSMvp2//79TJ8+nS1btlC3bl3at2+vs/++fftwcHBg06ZNSu/MqKgoRo8ezbVr11iyZIneXqZF7caNG2RlZQHg5OSkdxvN8pwNmWfJzMzkypUrAHh4eBRBLZ9PWlqa8hJnxowZeHl5ac0L/M8//xQ4iLZp0ybq16+Pj4+PEmQNCAhgzJgxHD58mAsXLmg9VN+6dYuJEyfy6NEjhg0bRp8+fZQG8NWrV/nqq6/YtWsXHh4edOrUSdln27ZtmJiYsGDBApo2baqUl5qayl9//YWjo2PhT8xzHlNxCAwMZNmyZRgaGjJ27Fi6d++OgYEBaWlpLF68mO3btzNlyhR8fX1xcHDQ2X/t2rW0bduWCRMmKI3c1NTUIil72bJldOzYkTFjxiiNrG3btinzyPXs2VO5jpYtW6YElL28vBg+fLje4/3++++5dOkSTk5OLFy4ULkXREdHM3bsWEJDQ5k3b94LC7ALIYQQQhSnrKws7t+/z+nTp/nhhx8AtDKuaJw8eZJVq1ahUqmYNGkSXbp0wcDAgNTUVBYsWIC/vz+TJ09m69atekc0rlmzho4dOzJ27FjluU3zTPi8ZRfUtm3bOHbsGKVLl+bbb7+lUaNGANy/f5/JkyfnOR/xoUOHcHJyYvPmzcoI1vDwcEaMGEFYWBh79uzRCo4uX74ctVrNwIEDGTRokFYQKDg4mIcPH+ar3tWrV8fS0pKIiAgSExOV59zo6Gju3LmDg4MDCQkJBAUF6Q3y5rcdeOHCBQCqVq1KmTJl8rVPcdq0aRP379+nadOmzJ49WytAdf36dc6ePVug8m7fvs2WLVtYuHAhLVu2BLJHxI4dO5bg4GBWrVrFrFmztPaZP38+Z86cwd3dncmTJyvZhlJTU1m0aBG//fYbU6dOZd26dc93sP9feno6Z86cAdAKLGk8fvyYsWPHEh8fz/vvv8/nn3+udEi/efMmU6ZM4ezZs6xevRpvb28gu53t4+MDZI/87tKlixLMUqvVnDx5UvluOjg4sGrVKqZOncoff/zBoEGD6Nixo9669ujRg7Fjx1KtWjWt5WfOnGHKlCksXryYVq1aFWk7OS4ujn379jF//nzatGkDZJ8zzXerbdu2dO/enTp16mhlRgsJCeHrr7/m119/pU2bNnoDq7du3WL79u189913yojQpKQkxowZw/nz51m9ejXTp08HoEWLFrRo0YLOnTuTkJDA/Pnz9R7n8uXLefLkCZ9++ikDBw5UApZZWVkEBweTkpJSZOcmODgYa2tr1qxZoxxffHw8I0aMICoqii1btugdYV+UHj58yFdffUVKSgpeXl5MnDhRubb++OMPZs6cya+//kqdOnX0zi+8d+9eXFxc2Lp1q9IhW/P34nnL9vf3p0qVKmzbtk0J1muC/ppseZqR3t7e3rRt25a+fftSsWLFXOchPnDgAFu2bKFUqVJMnz6ddu3aAdnB6jlz5nDw4EEmTZqEr6+vTtp7IV41MievEEKIYrVnzx5u376Ng4MD06ZN00qv3L59ez766COAXBtemZmZTJo0SSv9TqVKlZg8ebJS/p07d4rxCLIlJSUBoFKpck0RrWnAabbNy/3798nIyADQm8rsRYuPjyc1NRVHR0c6duyoMy9wy5YtCxy8NDExYfbs2VqjaJs0aaL06j5x4oTW9hs2bODhw4f06dOHAQMGaPVwrlWrFjNmzABQUpUByhzItWrV0grwQnYPay8vL61UZc+roMdUHNavX09WVhadOnWiR48eyu/KxMSE8ePHU7VqVVJSUvDz89O7v62tLVOmTNFqzGh6oz9v2U5OTkyaNEmrF22PHj2oW7cuGRkZnD59ukDHGh8fz759+4Ds3s857wWurq7KNXH48GGioqIKVLYQQgghxMti9erVeHp64unpqTxbTp06FUtLS2bNmqUzbQugBD67deumNaWMqakpkydPxtnZmaSkJLZv3673Mx0cHPjqq6+0nttyPhM+T9kFkZWVxcaNGwH44osvlAAvZI9s/Oabb/KcmkOtVjN9+nSt5/6qVavy8ccfA/D3339rba9pQ/Tt21dnypwGDRoogca8GBoa4u7urgSGNDT/79OnDyqVSmukb1paGleuXKFUqVJagd9nSUhIAF6OdiOgPHf36NFDZwSii4sL77//foHKy8zMZNCgQVrn3dLSkjFjxgDZI5lzCg8PVzqEf/fdd1rTyZiamjJhwgRq1arF5cuXOX/+fIHq8rTU1FRCQkKYMGECMTExmJiYaKU019i1axc3btygZcuWTJw4USvjmJOTk3Id+/n5Ke8B7t69q0yN061bNyXAC9nvHpo3b16oDuFt27bVCfACNG7cmM8++4zMzEwOHDhQ4HKfRa1W8/HHHysBXgBjY2Pl3tGsWTPq1q2rM/VVzZo1ld/zH3/8obfszMxMBg8erJXy18rKii+//BIoXBv8+vXrAHz88cdaI1INDAzw8PDQm164sDIzMxk3bpxWANvR0ZEhQ4YAuven4uDv78/du3dxdHRk6tSpWvd9Ly8vPvjgAyD3d3NqtZpp06ZpZdzS3Jeft+ysrCxmzZqlNY947dq1ldHmhfn9aj7ro48+UgK8ABYWFkyfPp2yZcty+/Ztdu/eXeCyhXjZSJBXCCFEsTp58iQA7733nt75Znv37g1kN9Li4+N11js7O+tNAdawYUOqVKmCWq0ucC/hwtDMG6pv/hwNTUBSk8IpL48ePVL+/3RqtJLg4OCAoaEhd+7c0ZturDBatmypt2e/5mWGZo4iDc28x7m9FHBzc8PGxoZr164pwXRNr9ywsDDCw8OLpN7PUtBjKmrp6enK70fTWMrJwMBA+V49/TJEo0uXLnrnDi6Ksjt37qz3e1KnTh2g4OcnICAAtVpNtWrV9L7gqF27Nu7u7sD/7jdCCCGEEK8aR0dH3N3dlX9Vq1bF1NSU69evs23bNmJiYrS2f/TokTK6U99zm6GhofLcltszUrdu3fQ+txVF2QURFRXFrVu3MDExoUOHDjrry5QpQ6tWrZ5ZRvXq1ZXnzZw0y2JjY7WWa9oQ+/fvL2y1FZpn1JxtKM3/W7ZsSfXq1Tl//jxqtRrInjolPT2d2rVr5xm81tC0HV+GdiP87/wdPnw417miC+q9997TWVajRg1MTEx4+PAhDx48UJb/9ddfALz99tt609waGhoqQbrAwMAC1yVnp4uWLVvSr18/Tpw4QbVq1ViyZIlWx1MNzVyguaXTdnR0pGbNmqSkpPDvv/8C2amFjYyMePDgAQEBAQWu57Pcvn2bX3/9lcmTJ+Pt7c3gwYMZPHgwW7duBVDqUJRyzhmsz4MHD/Dz82Pq1KkMHz5cqZNmXupn1Unfea1Zs6Zy/pKTkwtUV01WqqK4B+RFM7/s0zTvEJ6+PxUHzb26e/fueu/7mo4LoaGhegdS1KpVi9q1axdL2fXr16dy5co6ywv7juXOnTuEhYUB+v+GGRsbK9dqbu81hHiVSLpmIYQQxUrTOzK3kZT29vZYW1uTmJjI9evXddLo6HvQy7kuIiJC6YVdnDQBsWc1YDWBYBMTk3yVmbN34+PHj5+jdkXD1NSUbt268dtvvzF06FDq1KmDp6cn9evXp0GDBvl+AZFTzp6YOWmCpDmP++7du9y7dw8DAwNldKY+qampZGVlcfv2baysrKhUqRJNmjQhICCAPn360KBBAxo1akT9+vVxd3d/ZmC+MApyTMUhNjaWjIwMZW5afTQvHTTfv6flNi9VcZZd2POT1z1EU6fz58/nWichhBBCiJddly5ddNJ1pqamsnLlSn799VcGDRrEli1blDk4Y2JiUKvVqFQqrZFVORX2ua0oyi4ITRkuLi65tqWqV6/+zDJye0a3s7MDtDvYQvaL/++++4558+axZcsW3nzzTdzd3WncuLHWCMz80AR5cwYTg4KClDkgPTw8CAkJ4d9//6V27doFTtUM/2s7vgztRsgewbtnzx727t3LqVOnaNasGW5ubnh6elK+fPkCl2dtbZ1rylRra2vi4+N5/Pixkqr62rVrQPYIyKtXr+rd7969e8D/RkEXhKOjozLHbVJSEtevX0etVmNnZ5frtagJKq1cuZINGzbo3Ubz7kJTJyMjI7p3746vry8jRoygZs2aNG3aFHd3dxo2bFioNjjAn3/+yZw5c5R0uvrkNwNZfllYWCjfN33OnDnDV199pRWsz2+d7OzsdOZbhexgvrW1NXfu3OHx48cFSrv7wQcfsHjxYubMmcOmTZuU816Ye0BecpvyS9NGfvr+VBzyalc7ODhgaWnJw4cPuX79ulbmMsj970VRlF3U71g03zMrKyudz9Ioyr9hQpQ0CfIKIYQoVpqH1WfN02Rra0tiYqLeB1vNS4zc9gOUuVJSU1MZMWKEznYVKlR4ZtAwPzS9g9VqNSkpKXpTNmvmbdLXk1gfGxsbSpUqRUZGxgvpuZkf48aNo0KFCuzYsYPLly9z+fJlILvB1qtXLwYPHlygoGluPc01KZqePHmiLNP0vM3KyspXSq2cI6bnz5/P2rVr2b17N4GBgcoLFltbW/r370/v3r110kIVVkGOqThovielS5fWOxoX/vfdSEtLU17Q6VtfHGXndn40qccKen40Dbq87iHwYhrHQgghhBAviqmpKSNGjODs2bOEhITwyy+/MHLkSOB/zz3W1tZaKV5zerq9lNv6pxVF2QWh+Tx9QRyN3KbM0cjrGT0rK0tr+QcffICFhQWbNm0iLCyMqKgoNm/eTKlSpfDy8mLUqFH5bte98cYbWFhYEB4erowoTEhIUOZL9fDwYNOmTQQFBRU6yKsZdfiytBtr1qyJj48Pq1at4uzZs/j7++Pv7w9Ao0aNGDNmjN7Rrrl51ghlfe0ITdsxJiZGZ5T70/KbaSunpztdxMfHM3nyZAICAvjqq6/44YcfdNqXmjqFhITkWX7OOn3xxRc4OjqyY8cOQkJClP3Nzc3p3r07Q4YMybVtpk9MTAwzZswgMzOTPn364OXlhZOTE+bm5hgaGnLq1ClGjhxZZCOwNZ717ubhw4dMmjSJpKQkOnXqRPfu3XF1dcXCwgKVSkV0dDQ9e/bMtU4FvT7y46OPPqJ06dJs2bKFsLAwIiMj2bx5M8bGxnTs2JFRo0YV2VytBb0/FYf8vpt7+PCh3nb1s/Z73rKL+h1CfuuTc1shXmUS5BVCCFGszM3NuXfvntKLVh/NOn2N+vv37+e5n6bB/+TJE73BQU3w9Xk4OztjYGBAVlYWN2/epEaNGjrbaFLIPKuHY05GRkbUrl2b8+fPExQURLdu3Qpcr7waBQXt8WhkZET//v3p378/MTExBAUF8ffff3P8+HHWrVtHWloaX3zxRYHrmR+aB3uVSsVwfRuZAAAgAElEQVQ///xToKCsubk5w4cPZ/jw4YSHhxMUFMSxY8cICAhg0aJFGBoa6k3T8yrSfE+Sk5NJT0/X2+DXfDdMTEx0grAlVXZhaa6Lwt5DhBBCCCFeZQYGBri5uRESEsLFixeV5ZrnnsTERJ48eaI3GPt0eym/iqLsgrRPNM97z2q7FMeL+M6dO9O5c2dluppTp05x8OBB/P39SUhIYOnSpfkqR6VS4ebmxsmTJwkODlbanw0bNgSyU5EaGhoSGBjIBx98wKVLl5R98svNzY2tW7cqgWTNiNb8yqttVZgRwm5ubixdupRHjx5x/vx5zpw5w59//snZs2cZPnw4W7ZsKXA980tzzUyYMCHPFMFFwdHRkfnz59OrVy8CAgL4888/8fLy0qnTo0eP2L59e77fCUD29dO3b1/69u3LzZs3CQ4O5u+//+bo0aP88ssvPH78mPHjx+e7vP3795OZmal0VnhabiNpi/rdQk4nTpwgKSkJd3d3pk2bpnM9Pmt0b3Hq2rUrXbt25c6dOwQGBnLq1CkOHTrE77//zp07d1i0aFGJ1Ks4mJub8+DBg2JpVxdn2YWh+YyXpT5CFDeZk1cIIUSxcnFxASAiIkLv+rt375KYmKi1bU5RUVG5lq1Zp9nP3Nyc06dP6/zbsmXLcxxBNjMzMyV9rWZ+qqdpAsz65oLKTfv27YHsuWif9QD6rHpB7g+vN27cKHCZGhUrVqRr1658++23zJw5E4Dff/+90OXlxd7eHisrK9Rq9XOl4K5atSo9e/Zk6dKlDB8+HCjeer9oFSpUoFSpUmRlZREZGal3G83cxPq+UyVVdmHldQ8piToJIYQQQrxImqBLzkBIxYoVMTQ0fOazc2GfkZ6nbE37JLfOuvraJ5oyoqOjlSlwnqZJz1sc7O3tad++PVOnTmXdunUYGhoSEBDArVu38l1Gznl5NVmFNMusrKyU6UUuXrxIWloatWrVKtD8um+99RYWFhao1Wp27txZgKPLVpztRnNzc958801GjhyJn58fTk5O3L17l7///rvQZeZFkxb2WW2EomZnZ8fHH38MgI+Pj86oU02dNN+NwnBycqJz587MmzeP+fPnA+Dv7681kjGvgL2m83lunQguXbqkd3lhvrv5lbNO+uqfW51eFHt7ezp06MC0adNYvXo1BgYGnDhxgtu3b5dovYpSXu3qhIQEpYNKQf9mFGfZhaGZZiApKSnX36G8QxCvEwnyCiGEKFZvvvkmADt27CAjI0NnvSYAW6VKFZ35eCF7fozTp0/rLA8KCiI8PByVSkXjxo2LuNb6tWnTBoBdu3bp9G6Njo7mwoULGBgYKNvlR5cuXShXrhypqanMnDlT7znKaePGjajVauVnzdwuV65c0dn2zJkzeaauyi93d3cgOx3bs+b1eR6Ghoa0atUKgM2bNxdJmZp63717t0jKexkYGxsrL4x8fX111mdlZSnLNd+/l6Hs3GjmmcotjVqTJk1QqVSEhYUpqe1yunr1qtLBomnTpkVSJyGEEEKIl0VWVpYygjfnvI7m5uZKEEffc9uTJ0/YunUrUPBnpOcpWzO3ombal5wuXbqkzFuaU+XKlSlXrhxpaWns379fZ31SUhJHjx4t0DEUVtWqVZUUrQVpQzRo0ADIbqcGBwfj4OCgNc+kh4cHycnJSjunIKmaIXs6lY8++giANWvW5JkSODIykuPHjys/P6vdqFarlVTLz8vc3Jxq1aoBxdsGe/vtt4HsuWcL01m6sHr06IGlpSU3b97UuVY17wF8fX2LZAofzXcwLS1NKzuZZt7q3NpPmvaVvvN/79499u7dq3c/zfX677//6k2bXJjOBRqaOt+5c0dnXWpqKtu2bSt02Xl9ZkHTddeoUUMZ3fk6vUfQ3Ku3b9+u9/ereTdXvXr1XOexLYmy9cnrd2tvb6/chzR/q3LKyMhgx44dQNG91xCiJEmQVwghRLF69913sbe35/bt28yYMUMrzdbBgwfZtGkTAJ988one/Y2MjJg3b55Wj8Do6GjmzJkDQKdOnYrkITE/NPM2hYSEsGzZMiXYevfuXaZMmUJWVhZvv/02lSpVyneZpqamzJ07FxMTE/755x+8vb05f/68VhBZrVYTGBjIsGHDWLJkida6Zs2aAbBu3TqldyxAaGgoc+bMKdD8uVevXmXBggWEhoZqLU9NTWXDhg1Ado9ITaOxOAwaNIjSpUvz22+/sWTJEp1U28nJyfzxxx/89NNPyrLjx4+zbNkynVEGycnJbNy4EcieJ+t10q9fPwD27t3L9u3blWsiPT2dhQsXEhYWhoWFBT179nypytanQoUKAFy8eFFvg9DR0ZEOHToAMHv2bK17wfXr15k+fToArVu3VkbbCyGEEEK8DlJTU1m6dKkS0NPM8arRv39/IDtrTc6OqKmpqcybN4/o6GisrKwKlc62sGW/9dZbAPzyyy9aWZkiIyOZMWOG3uk+DAwM6NOnDwCLFi3S6tiXmJjIV1999VypYp+WnJzM5MmTCQwM1ArGqdVqfH19SUpKwsTERBkNlh+1a9fGzMyMa9euERcXp6Rq1tAEdY8dO6b1c0EMHDiQhg0bkpqayrBhw/D19dWZEzk+Pp7ly5cr0+9oNGrUCBMTE0JCQvDz81OWp6amsmDBgmdm0NJn3rx5HDhwQKcDcFBQEGfPngWy5+0tLm+88QZeXl4kJSXx+eef63QqyMrK4tKlS8ybN0+rnfy8SpcuTY8ePQDYsGGDVtu8e/fuVKxYkcDAQL7++msSEhK09k1LS+P48ePMnj1bWRYWFsa8efO4evWq1rbp6emsX78egPLly2ulvdYE7IODg/XWsX79+gD4+flplRsbG8vo0aNzHS3/xhtvYGdnx+3bt1m5cqVybJmZmaxcuVIZoV4YmjodOHCAkydPKsvv37/PpEmTimXErOY86eso/ODBA77++muCgoJ07gGbNm0iJSUFMzOzAt0DXnZdunTB1taW+Ph4Zs2apXVP3b9/vxKIze3dXEmVrY+joyMqlYrY2Fji4+P1bqP5G7Zp0yYOHDigLH/06BEzZswgISEBe3t7unTpUiR1EqIkyZy8QgghilXp0qWZM2cOo0ePZv/+/Rw/fpxKlSpx//59Jf1Vr169dOaz0fDy8uLq1at8+OGHVKlSBQMDAyIiInjy5AnVqlXTO8dMXk6dOsWUKVOUnzWB55UrVyrBTIBt27ZpNaasra2ZOXMmEyZMYMOGDfj7++Pg4EBkZCRpaWm4uroyYcKEAtenbt26rFixgq+++orz588zePBgrK2tKVeuHGq1mri4OJKTk4HsxlHOFyPvv/8+v/32G9evX6dHjx5UqlSJzMxMoqOjadasGdWrV893r/e0tDT8/Pzw8/PDysqKChUqkJWVRUxMDCkpKZiYmDBu3LgCH19BVKhQgYULFzJhwgQ2btzIli1bqFSpEmZmZiQmJhIbG8uTJ0+0Rm8nJyezfv161q9fj62tLeXKlSM9PZ0bN26QlpaGlZUVI0eOLNZ6v2iNGzdm6NChrFixgvnz57NmzRocHBy4ceMGDx8+xNjYmBkzZugdHV+SZef2eTY2Nly5coXOnTvj7OyMSqWiUaNGfPrppwCMGTOGqKgorly5kuu9YNKkSUVSHyGEEEKIkuDv78+ZM2eUn5OTk7l586YSRHv//feVqV40mjVrxsCBA1m7di2zZ8/Gx8eHsmXLEh0drTy/z5o1Czs7uwLXp7Bld+7cmW3bthEWFsaHH36opMKMiorCw8ODmjVr8ueff+p8Xo8ePThz5gzHjh1j6NChODs7Y2FhQUREBKampvTr14+1a9fqnR+4oLKysjhw4AAHDhzAzMyMihUrYmRkRFxcHImJiRgYGPDll18qI3rzw8jIiHr16ilZqJ4O4jZo0AADAwOysrIKPB+vhkqlYvHixcydO5d9+/bx3XffsWTJEpydnTE3N+fevXvExcUB2SmiNSPZACwtLfn000/56aefWLBgAevWrVN+nwYGBgwfPpzFixfnuy4XL15kx44dqFQqXFxcdD6/ffv2eHp6FvgYC+Krr77i4cOHnDhxggEDBuDg4ICDgwNpaWncvHlTaef37t27SD+3d+/ebN68mcjISI4cOaKMKjY3N2fRokV8+eWXHDx4kEOHDuHi4oKlpSXJycncuHEDtVqNg4ODUlZ6ejo7duxgx44dWFpa4uTkpNUGL1WqlM47htatW+Pj48O+ffs4d+4cjo6OGBoa0rVrVzp16kSbNm2oW7culy5dYsCAATg7O1OqVCkiIyMxNTXF29tb71yzKpWKESNGMH36dNavX8/OnTspX748MTExpKamMnr0aL799ttCnbO6devy9ttvc/jwYUaNGoWTkxOWlpZKytzRo0cr6amLSrt27Th16hTffPMNW7duxcrKCoCxY8dib2/P/v372b9/P+bm5jg5OWFkZERsbCwPHjxQ7gEFSan+srOysmLu3LmMHj2affv2cfToUVxdXbl3754SKP3www9p167dS1W2PqamprRs2ZIjR47Qq1cvKleujKmpKWZmZsq13aFDBy5cuICfnx+TJ09m6dKl2NjYEBUVxePHj7GwsGDu3LkFus8L8bKSIK8QQohi16BBAzZu3MiGDRs4deoUYWFhmJmZ4enpSffu3Z+Z3tjMzIxVq1bh4+PD0aNHuXv3Lg4ODrRt25aBAwcW6oEsIyNDaz4rjdTUVK2eyE+nZAZo0aIF69evZ+3atQQHBxMREYGDgwNvv/02AwYMwMLCosD1gex5fP38/NizZw/Hjh0jNDSU8PBwjIyMcHBwoHXr1nh5eek0lM3MzFixYgXLly/nxIkTXL9+nfLly+Pt7U3fvn35+uuv812HatWqMWHCBAICAggLC+P69esYGBjg6OhIw4YN6dOnjzLqsjh5eHjg6+vL1q1b+fvvv4mJiUGtVlO2bFkaN25M8+bNad26tbK9p6cnX375JadPnyYiIoLw8HCMjY1xcXGhWbNm9O7dG1tb22Kv94s2cOBA6taty5YtW7h48SKhoaHY2NjQvHlz+vfvr8wJ9bKV/TRTU1OWLl3KihUruHjxIhcvXuTJkydaLwwtLS3x8fFh69at7N+/Xxm1XaVKFdq2bcuHH374WjXAhRBCCPHfEx8frzUiycjICBsbG5o0acL//d//KRl8njZ06FDc3d3x9fXl8uXLhIaGYmtrS+vWrfnkk0+eayRaYco2NjZm2bJlLF++nGPHjhETE4OjoyODBg1iwIABzJ07V+9nqVQq5s2bx5YtW/D39+fmzZuULl2a1q1bM2zYMP755x+AQre3cjI3N2fGjBmcOnWKq1evcuvWLdLT03F0dKRJkyb07du3UJmAGjRooAR5nx7Ja21tTeXKlYmIiKBGjRqFDiyYmJgwY8YMevXqhb+/P8HBwSQkJCidW5s0aULz5s3p1KkTlpaWWvv2798fKysr/Pz8iI6OJiMjg6ZNmzJs2DC9aXSf5csvv+TYsWOcO3eO+Ph4YmJisLOzo0mTJvTo0YOWLVsW6vgKwtTUlO+//57Dhw+ze/durl69SkhICFZWVri4uODu7k6bNm2KfM5NGxsbunXrhq+vL+vXr1eCvJCd+Wrjxo3s2LGDw4cPExkZSWxsLHZ2dri5udGkSROt7StVqsSkSZMICAjg2rVrXL9+HcgeqdigQQP69u2rlfZb8xnfffcd69evJzQ0lFu3bpGVlaV0hDYyMmLp0qX4+Phw+PBhbt68iY2NDe3bt+fTTz9VAvH6dOrUCRMTE37++WciIiKIiYnBzc2NwYMH61xPBTV79mzWrl3Lvn37iI+P5/Hjx7z11luFfq+Tl86dO5OcnIy/v7/SARyyO9BUqlSJ6dOnExAQwNWrV4mLiyMjIwNHR0feeust+vTpQ40aNYq8TiXNw8ODjRs3sn79euWaMzc3V763mumzXray9Zk8eTLW1tacPHmSf//9F7VarXMdjRs3jkaNGrF9+3ZCQkK4c+cO9vb2eHl50b9//xfyfkuIF8EgMTFR9w22EEIIUcK2bt3KwoUL6dmzZ7GPHhVCCCGEEEII8fJasGABfn5+jB49ushHZgohhBBCvKpkTl4hhBBCCCGEEEIIIcRLKSUlhUOHDgH/m9tTCCGEEEJIkFcIIYQQQgghhBBCCFHC1q5dS1RUlNayW7duMX78eO7du0fdunWpWbNmyVROCCGEEOIlJHPyCiGEEEIIIYQQQgghStTu3btZsWIFVlZWVKhQgdTUVKKjo8nKysLOzo6pU6eWdBWFEEIIIV4qEuQVQgghhBBCCCGEEEKUqIEDB3Lw4EHCwsKIjIwEwNXVlbfeeou+fftib29fwjUUQgghhHi5GCQmJmaVdCWEEEIIIYQQQgghhBBCCCGEEELkj8zJK4QQQgghhBBCCCGEEEIIIYQQrxAJ8gohipVarSY6Ohq1Wl3SVREvAbkeRE5yPYic5HoQGnItCCGE+K+Sv4GiJMh1J0qCXHeiJMh1J15HEuQVQhS79PT0kq6CeInI9SBykutB5CTXg9CQa0EIIcR/lfwNFCVBrjtREuS6EyVBrjvxupEgrxBCCCGEEEIIIYQQQgghhBBCvEIkyCuEEEIIIYQQQgghhBBCCCGEEK8QCfIKIYQQQgghhBBCCCGEEEIIIcQrRIK8QgghhBBCCCGEEEIIIYQQQgjxCpEgrxBCCCGEEEIIIYQQQgghhBBCvEIkyCuEEEIIIYQQQgghhBBCCCGEEK8Qg8TExKySroR4fRlmpmDAk5KuhihBWVmQlpaKiYkpBgYlXRtR0uR6EDnJ9SBykutBaMi18D9PDIzJUpmUdDWE+E9LyTTkCf/xm5F4cbKySE1Lw9TEhP/8H0Hx4sh1J0qCXHeiJBTgujM2fIKJoYTOxMtPgryiWJV+cBHVk8clXQ0hhBBCCCFeOcmWtVAbWZZ0NYT4T7v4sDSPn6hKuhpCCCGEEOIFqmWRjKWRuqSrIUSeJF2zEEIIIYQQQgghhBBCCCGEEEK8QoxKugKvs1OnTuHr68vly5dJTk7GxsaGRo0a0adPH2rUqMHQoUMxNjbmhx9+eGY5+d1OCCGEEEII8fqKjo7G3d1d77qmTZvyxx9/KD/Xq1ePGzdu6N32zp07GBm9Hk3BlStXsnr1agAMDAwwNzfHwcEBd3d3unfvzhtvvFHCNdQWGBjIuXPnGDRoUElX5ZlmzJjBnj178tzu9OnTL6A2+ZeZmcnatWt58803qVevXklXRwghhBBCvCbOnTuHn58fx44dIzo6GpVKRbVq1fj000/p1asXBk+lf96/fz8LFizg8uXLmJiY0Lp1a2bMmIGLi4vWdmvWrGHnzp2EhoZy//59rK2teeONNxg2bBidOnV6kYcoXlGvR8v+JbRq1SpWrVpFixYtGDduHHZ2dty+fZuDBw/y8ccfExAQkO+yxo8fj6GhDLoWQgghhBBCQOfOnenSpYvWsrJly+psV6NGDcaMGaOzXKV6vVLPlipVihUrVgDw+PFjIiMj2b17N/3792fkyJF89NFHJVzD/wkMDOTnn39+6YO8gwYN4v3331d+Xrt2LREREcyePbsEa5U3tVrN6tWrsbS0lCCvEEIIIYQoMj/88ANHjhyhS5cuDBgwgLS0NHbu3MmQIUM4fvw4P/74o7Ltrl276N+/P3Xr1mXmzJkkJSWxfPlyvLy8OHLkCI6Ojsq2wcHBlC9fnrZt22Jra0tiYiK///47H330EdOmTePLL78sicMVrxAJ8haDU6dOsWrVKvr27cvIkSO11nXo0IHjx48XqLwqVaoUZfWEEEIIIYQQr7A6derwwQcf5Lld2bJl87Xdq87AwEAroOfp6UmPHj2YNm0aS5YsoW7duri5uZVgDV89FStWpGLFisrP1tbWGBsbF2ngNDU1FVNT0yIrTwghhBBCiOLy2WefsWzZMq3n1yFDhtClSxd+/fVXvL29qV27NhkZGUycOBEnJyf27dtH6dKlAWjbti2tW7fm22+/5bvvvlPKyBkc1hg2bBgtW7Zk0aJFfPHFFzqjhIXISYaHFoNff/0VW1tbhg0bpnd9ixYttH4+evQoH3zwAS1btmTgwIGEhoZqrR86dKhWsHjlypU0b96cyMhIhg0bRosWLejRowd//vmnzmddvnyZESNG0Lp1a1q1asXYsWO5efOm1ja7d+/mo48+okWLFrz99tv0799fJxD9xx9/0LdvX5o3b46XlxcLFiwgNTW1QOdFCCGEEEIIUTRSU1N59OhRnttlZmby8OHDF1Cjl4tKpWLs2LGUKlUKPz8/rXX+/v707t2bZs2a0bFjRxYsWKB1LkeMGMHEiROVn+/cuYOnpyd9+/ZVlqnVatq0acOWLVuA7DaVp6cnISEhjB07lpYtW9KtWzc2bdqk7KNJLZ2eno6npyeenp4MHTpUWX/hwgWGDh1KixYtaNOmDePGjdNKub1+/Xo6dOhAVlaWsqxnz540bdqUpKQkZdmXX37JuHHjAIiNjcXT05M9e/awaNEi2rVrR4cOHZgzZ06RtueOHDnCxx9/TPPmzWnfvj2zZs0iMTFRWZ+Wloanpye//vorP/74Ix07dqRdu3bK+qCgIAYPHqy0SSdOnEhsbKzWZ3h5efH999+zbds2unXrRps2bRg1ahTx8fHKZ2ja2osWLVLO8cWLF4Hs78zixYvp3LkzzZo1o1evXmzbtq3IzoEQQgghhHh9NW3aVKeDoqGhIV27dgXg6tWrAJw4cYLY2Fj69eunBHgB3NzcaN68Odu3b0etVj/zs4yMjKhYsSLJyclkZGQU8ZGI140EeYtYZmYm58+fp3HjxpQqVSrP7cPDw1mzZg2DBw9m9uzZJCcnM27cODIzM5+5n1qtZvLkybzzzjssWLCAypUrM23aNKKjo5VtLl++zJAhQ1CpVMyYMYPp06cTFxfH559/Tnp6OpCdDmDmzJk0btyY77//ntmzZ/P2229rvSTw9fVl+vTpeHh4sHDhQoYMGcL+/fuZM2dOIc+SEEIIIYQQorB++uknypUrR4UKFahbty7ffvut3sZ/YGAg5cuXx9nZGVdXV4YPH87t27dLoMYlw9ramlq1anHhwgVl2bZt25g1axb16tVj4cKFfPLJJ+zZs4dx48YpwdOGDRsSHBys7BMcHIyJiQlhYWFKOyk0NJSUlBQ8PDy0PnPq1Km4ubmxcOFCmjRpwuLFi5Wperp160bXrl0pVaoUa9asYc2aNYwfPx6Af//9F29vb548ecKsWbOYNGkSkZGRfPbZZ9y7dw8ADw8P7t+/T0REBAB3794lOjqaUqVKKfV98uQJ58+f16mXj48PqampzJo1i379+rFnzx7Wrl1bJOf58OHDTJw4kYoVKzJ//ny8vb05fvw4w4cP17kuN23axI0bN/j666+ZOXMmAJcuXWL48OGUKlWKOXPmMH78eP79918+++wzHjx4oLX/X3/9xdGjRxk7diwTJkzg33//ZcaMGQAYGxsrabt79+6tnOOqVasC8PXXX7N9+3Z69+7Nd999h6enJ99++y0///xzkZwHIYQQQgjx36PpmGhvbw9kd16E7OxCT2vcuDGJiYnK83xOiYmJ3Llzh9DQUL7//nsOHjxIq1atMDY2Lsbai9eBpGsuYg8ePCAtLY1y5crla/ukpCQ2bNig3ARKlSrFqFGjuHz5Mu7u7rnup1ar+eyzz2jdujUAdevWpUOHDhw6dIiBAwcCsHTpUqpWrcr333+vzOlbr1493nvvPfz9/enevTuXL1/GyspKK7f7W2+9pfw/JSWFFStW0Lt3b7744gtluY2NDRMmTGDAgAGSTloIIYQQQogXwNDQkJYtW/Luu+/i4uLC7du38fPzY+7cuQQHB7Np0yYllVetWrXo168fNWrUID09naNHj7Jx40aOHz/OkSNHsLW1LeGjeTEcHR0JCQkBsttQq1atolWrVkyePBmAN998E2tra6ZMmcKZM2fw9PTEw8ODZcuWER4eTtWqVQkKCqJ169YEBAQQHBxMq1atCAoKwtLSkmrVqml93nvvvceHH34IZAeLT5w4wcGDB2nSpAmOjo44ODjopJeG7DlvLS0tWbp0KSYmJkB226179+5s3bqVoUOHUrt2bUxNTQkKClLq5eDgQJ06dQgMDKRVq1aEhoaSnJysE+StUaMGkyZNArJHIVy5coVDhw7h7e393OfYx8eHunXr8s033yjLKlasiLe3N4cOHcLLy0tZXqZMGebNm6eVcm7NmjXY29vzww8/YGSU/YqiTp069OrVi+3btyvtW43vv/9e6VB9//59Fi1aRGJiItbW1tSpUweA8uXLa53jK1eucOzYMSZOnKjMNdy0aVOSk5NZt24dvXr1ktTRQgghhBCiQOLj49mwYQPOzs68+eabAMTFxQHZz6NP0yyLjY2levXqWutatGihZPFRqVS8++67LFq0qDirL14TEuQtYpre3/nNk16tWjUlwAtQuXJlACXl1LM0bdpU+X/p0qUpW7assl9qairnz59XeoM/efIEyO7NXrVqVa5cuUL37t2pWbMmSUlJTJs2jU6dOlGvXj3Mzc2Vci9evEhKSgrt2rXTGl3cqFEjsrKyuHr1qgR5hRBCCCGEKAZZWWil8qpQoQK//fab1jZ9+vRhyJAhbNu2jb179yoBtc2bN2tt9/777+Ph4cHo0aNZuHAhs2bNKv4DKAIqleq59s+Z2jg6Opr79+/Tvn17rW3eeecdpk+fzrlz5/D09NQbTP3www9JT09XgqlBQUHUr19f6UyrkbONplKpcHFxyVfb7ty5c7Rp00YJ8EL2SyA3NzdllK6RkRFubm4EBgbSs2dPgoKC8PDwoE6dOvj7+wPZo7dLly6t89IoZ70gu9159OjRPOuVlwcPHhAZGcno0aO1ljdq1AhbW1uCg4O1grzNmjXTaSufO3eOLpU2XLEAACAASURBVF26KAFeAGdnZ2rVqqU1ohqyRzPnzJilaT8nJCRgbW2daz015Tz9u+/QoQN79+4lNDRU5m0WQgghhBD/k5X1zLTKqamp9O3bl6SkJNasWYNKpUKtVivTwBgZGensrxmVm5KSorPOx8eHR48eERsbi5+fH5mZmaSkpGBjY1PEByZetOdt0+ZFgrxFzNraGhMTE27dupWv7S0tLbV+1jRsNemUc2NsbKzT07hUqVLKfklJSajVapYuXcrSpUt19rewsACyG9+zZ89my5YtjBo1CpVKRbNmzRg9ejTlypVT5lEaMGCA3nrk9ziFEEIIIYQQBZOWlkpUXN7P2z179mTbtm3s2LGDGjVq5LpdixYtsLGxYd++fbk+379MjI2NcXV1fa4y4uPjsbOzA1BSLWt+1jAyMqJMmTJKamAjIyPq1atHYGAgbdu2JTIyEg8PD9LS0vD391dSIus7h0+373K20Z4lKSlJp16auuZM59agQQO2bt0KoASf69aty6JFi0hKSiI4OFhv8NnKyqpQ9cpPvTX11Ff3p9MtPz2CXK1Wk5KSond/W1tbnfTi+o4DsufjzaueJiYmWvOi5ax3zumKhBBCCCGESE1L41ZclN51mZmZjBs3jrNnzzJp0iRcXFyUZ3bNdCXh4eHKwDuNmJgYAL0pm8uWLQuAq6srTZs2xdvbm3fffRdfX19J2fwKK4o2bV4kyFvEjIyMqF+/PqdPnyYzM1OrN/KLZGlpiaGhIX379uXtt9/WWa8J8kJ2b+b27dvz8OFD/vnnH5YsWcL06dNZsWIFZcqUAWDu3LlUqFBBpxzNzUcIIYQQQghRtExMTPOVNcfR0RHIftmQ1/aurq7ExMT8J7LxJCYmEhISorSHNAHCu3fvam2XmZnJgwcPlLYPZI8Y3bp1K4GBgZQtWxYXFxfS09NZtGgRQUFBJCUl0aBBgyKrq5WVlU69NHXNGdj08PDAx8eHwMBAoqKi8PDwwNnZGSsrK4KCgjh37hyffPJJkdUrP/XW1PNp9+7do27dulrLnh7Fq1KpsLCwyHX/p4O6z1PPtLQ0kpOTtQK9ms8tqs8RQgghhBCvB1MTE71tpszMTAYNGsTff//NN998w2effaa1XtPpVqVS6eyvCQB7eHjk2R77+OOPGTVqFHFxcbRp0+Z5DkW85gzz3kQUVJ8+fbh37x4+Pj561x8/frzY62BmZoabmxsRERHUrl1b55++3gOWlpZ06NCBdu3aERkZCaCkb46Pj9dbjgR5hRBCCCGEKB4GBtkvB/L6FxUVBYCDg8MztzMwMCA6OjrP7V6mf4WlVv8/9u48vqZr///4O3OKDKYYIiFBkQpiCDGVGhrVoreqqKGkxiKGFlUtNbRETaVEjFUl9JpabUxFFW21WrNbU4KgIohEyHROfn/kl/N1xFiJk8Tr+Xj0cZ291177s89dj+yz9mevtQz67LPPlJqaqtdff11SRoK7SJEi2rx5s1nZ7du3y2AwqEaNGqZtfn5+unbtmlavXm1K5pYvX17Ozs5auHChChYsqEqVKj1yXHZ2dkpLS8vyVn+NGjX0008/mY1IvXTpkg4ePGiWTK5ataocHBy0YMECFStWTJ6enrKyspKfn59Wrlyp+Pj4LOvx5iQXFxd5eXlpy5YtZtv//PNPXbly5aES4TVq1NCOHTvMlgeKjo7WsWPHHjmRfq+ZsTLrufP/+y1btqhgwYL3HQEPAACAp5CV1V37Jv369dOGDRs0fvx49evXL0uZ2rVrS8pYRuXOffv27ZOLi4sqVqz4wH5QZr8gISHB4n0y/rNMn/ZhMZI3B9SrV09vv/22FixYoMjISAUGBqpo0aKKjY3Vjz/+qO3bt+u3337L8TgGDx6sPn366L333lOrVq3k6uqq2NhY7du3T7Vr11aLFi0UFhamq1evqlatWipatKiio6O1ceNG+fv7S8pY67d///6aOXOmYmJiVKdOHdnb2+vixYvavXu3Bg0apDJlyuT4tQAAAABPu5iYGLm5uZltMxgMmjhxoiSpVatWkjJGJxYuXDjLlL2ff/65rl27lieman4U6enpOnTokKSMtbEiIyO1YcMGHT9+XMHBwfL19ZWUkTB/++23FRISok8++URNmzbV2bNnFRoaqtq1a6tOnTqmOjOTqfv27dP7778vSaZk6vbt21W/fv1/1WEvV66cjEajli9frpo1a6pgwYIqW7asevbsqaCgIA0aNEidO3dWSkqKwsLC5OzsrA4dOpiOt7OzU9WqVbVv3z6z9WVr1qypqVOn/uvk8+Po27evRo4cqVGjRunll1/W5cuXNXfuXD377LNq1qzZA48PCgpS7969FRwcrI4dOyoxMVFhYWEqWrSoXnvttUeKxcYmYx3k7du3y9fXV46OjvLy8pKPj48aN26s6dOn69atWypfvrz27NmjDRs2aMCAAVmWQgIAAABuZzQa1b9/f61Zs0YfffSRBg4ceNdyDRo0UMmSJbV06VL179/fNIvMoUOHtGvXLnXv3t3Uj0hKSlJycrLZjEKZ25cuXSpra+tsnT0I+RNJ3hzSu3dv+fr6atWqVZo8ebJu3LihIkWKyM/PTwsWLHgiMfj4+GjhwoUKCwvTJ598oqSkJBUvXlx+fn6qUKGCqUx4eLh27NihhIQEFStWTC+++KL69OljqqdDhw4qXry4li1bprVr18rGxkalSpVSvXr15Orq+kSuBQAAAHjaDRkyRFeuXFGjRo1UpkwZXb58WWvXrtWRI0f0xhtvmKYlXrlypcLCwvTKK6+obNmySk5O1s6dO7Vp0yb5+PgoODjYwleSvVJTUxUUFCRJKlCggEqUKKHq1atr1KhRqly5slnZ9u3by97eXl9//bU2bNggZ2dnvfTSS3rnnXfMphK2t7fXc889pz///NNsZGytWrW0ffv2f/2wpVGjRmrfvr2WLVumWbNmyc/PT6GhoapUqZK++OILzZkzR6NHj5atra1q1aql4ODgLOvY+vn5ad++fWZxZY4YqFat2hN5W/x2TZs21aRJk7Ro0SK99957KlCggBo1aqRBgwaZ1sy9n6pVq2r27NmaO3euRo0aJVtbW/n7+2vQoEFZHng9jJEjR2rGjBkKDg5WcnKyFi5cKF9fX02YMEGhoaFavny5rl27Jnd3dw0fPlzt27f/N5cNAACAp8iHH36olStXqmbNmnJ3d9fKlSvN9j/33HOqWrWq7OzsNGnSJPXo0UOtWrVS9+7dlZCQoDlz5sjNzU0jRowwHXPp0iU1aNBAbdq0UeXKleXq6qqzZ89q1apVOnv2rIYNG6Zy5co94StFXmMVFxeXbukgkH8Vun5INsZblg4DAAAAyHNuOFWRwdbJ9Hnp0qVauXKlTpw4oWvXrsnR0VE+Pj7q0qWLunTpYkpS/vrrr5oxY4YOHz6s2NhYSZKXl5defvllBQcHm61JCuD+DiUU0i3jk02cAwAAwLKqFLwhJ1uD6XPr1q21e/fue5YfMWKEaQYgSdq4caM+++wzHTlyRPb29mratKnGjh1rlrRNSEjQhAkTtGfPHp07d043btyQi4uL/Pz89NZbb+nll1/OkWtD/kKSFzmKJC8AAADw79yZ5AXw5JHkBQAAePrcmeQFcivrBxcBAAAAAAAAAAAAAOQWJHkBAAAAAAAAAAAAIA9humbkKOu0RFnJaOkwYEHp6VJycpIcHBz1/5eJw1OM9oDb0R5wO9oDMtEW/o/Ryl7pNg6WDgN4qiWmWcuop/yPEZ6c9HQlJSfL0cFBT/1NEE8O7Q6WQLuDJTxCu7O3NsrBmtQZcj9bSweA/M1oW9DSIcDCDAaDoi7+I29vb9nYsJbV0472gNvRHnA72gMy0RYA5CYFbXlpGU+OwWDQPxejuAfiiaLdwRJod7AE2h3yI6ZrBgAAAAAAAAAAAIA8hCQvAAAAAAAAAAAAAOQhJHkBAAAAAAAAAAAAIA8hyQsAAAAAAAAAAAAAeQhJXgAAAAAAAAAAAADIQ0jyAgAAAAAAAAAAAEAeQpIXAAAAAAAAAAAAAPIQkrwAAAAAAAAAAAAAkIeQ5AUAAAAAAAAAAACAPIQkLwAAAAAAAAAAAADkISR5AQAAAAAAAAAAACAPIckLAAAAAAAAAAAAAHkISV4AAAAAAAAAAAAAyENI8gIAAAAAAAAAAABAHkKSFwAAAAAAAAAAAADyEJK8AAAAAAAAAAAAAJCHkOQFAAAAAAAAAAAAgDyEJC8AAAAAAAAAAAAA5CG2lg4A+Zv1jURZGY2WDgMWZJ0ulXN2ld2Nm7KysnQ0sDTaA25nnS6VcnG1dBgAAAD3lGidJKNVuqXDeCz2Rls5pNtZOgwAAAAA2YwkL3JUgb9Py+bmLUuHAQtzsnQAyFVoD7hd8rNelg4BAADgnk4XuKhbNimWDuOxVLnhKQcDSV4AAAAgv2G6ZgAAAAAAAAAAAADIQ0jyAgAAAAAAAAAAAEAeQpI3FwkLC1PDhg0lSQkJCQoLC9OpU6ceuy5JunDhgvz9/bV58+ZsiRUAgJxw7tw59e7dW3Xr1pWnp6dKlSqlOnXq6IMPPlBMTEyW8ps3b1aLFi1UunRpeXl5qUePHjp79qwFIgcA4N/ZsmWLevbsqWbNmun555/Xa6+9pjFjxjzR+1l+7y/27dtXgwYNsnQYucq0adPUrVs3+fr6ytXV1ez5wb2Eh4frxRdflIeHh9zd3RUQEKCQkJAnEC0AAACAu2FN3lwqISFBCxYsULly5VS+fPnHrq9YsWJauHChPDw8siE6AAByxuXLlxUdHa1WrVrJ3d1ddnZ2Onr0qJYsWaJ169Zp586dKlq0qCTp22+/Vffu3VW1alWNGzdO8fHxmjt3rgIDA7V9+3aVKFHCwlcDAMD9ff311/r888/1+uuvKygoSDY2NoqKitLWrVsVGRkpT09PS4eIfGrcuHEqXLiw/Pz8dO3atQeWf+edd7Ry5Ur95z//0RtvvCFJioqK0rlz53I6VAAAAAD3QJL3KWFvby9fX19LhwEAwH3VrFlTP/zwQ5btAQEB6tGjh1asWKEBAwYoNTVVI0eOlLu7uyIiIlSoUCFJUvPmzdWkSROFhIRo6tSpTzp8AAAeyYoVKxQYGKh3333XtK1evXrq2LGjjEZjjp8/PT1dKSkpT+w8Dg4OOX4uPJz9+/erXLlykvTAZwVLly7VihUr9M0336hZs2ZPIDoAAAAAD4PpmnOhCxcuqF27dpKk0aNHy9/fX/7+/rpw4YIkac6cOXrzzTfVpEkTBQYGasiQITpz5swD67xz+q2IiAj16dNHLVq0UNOmTdWzZ0/t2bPH7LgNGzbI399f//vf//Tuu++qcePGatu2rZYvX57NVw0AwL2VLVtWkhQXFydJ2r17ty5cuKBu3bqZErySVK1aNTVs2FCrV6+WwWCwSKwAADys+Ph40wwVd7K2Nu+u//rrr+rTp4+ef/55U/9t7969pv0P00/8+OOP9frrr2vv3r3q1q2bGjZsqC1btpj2Jycna/LkyWrevLmaNm2qCRMm6NatW2Z1XLp0SaNHj1bz5s3VqFEj9ezZU7/99ttDnychIUGffvqpAgMD1bBhQ3Xu3DnLNNF3Lj+U6fXXX9fHH39stm39+vVq166dGjVqpLffflvHjx9Xw4YNFRYWluX4n376SW+88YYaN26snj176vjx41nKPC0yE7wPkp6erunTpyswMFDNmjVTenq6EhIScjY4AAAAAA+Fkby5ULFixTR58mSNGDFCffr0kb+/v2m7JF25ckVdu3ZV8eLFlZCQoDVr1igoKEj//e9/5erq+tDnuXDhglq0aCEPDw+lp6dr9+7dGjJkiGbNmmU6Z6aPPvpIL7/8sjp06KCtW7dqxowZKl++vOrWrZt9Fw4AwP+XnJysGzduKDk5WSdOnNDYsWMlZYzUlaQ///xTkrLcrySpTp062rlzp06fPq2KFSs+sZgBAHhUPj4+Wrt2rUqVKqXGjRvfc6mBH3/8UaNGjVL9+vU1ZswYPfPMMzp69KguXrxoKvOw/cSrV69q0qRJeuutt1S6dGlTP1OS5s2bpxo1amj8+PGKiorSnDlzlJKSonHjxkmSbt68qb59+yo1NVWDBw+Wi4uL1qxZo8GDB2vWrFmqXbv2fc9jMBg0ePBgRUVFqV+/fnJ3d9emTZs0evRopaamqnXr1o/0/e3atUsTJ05Uq1atFBgYqLNnz+r999+/64tep06d0sKFC9WrVy/Z29tr9uzZeu+997R69WrZ2vJo5F5OnDihyMhIdenSRR999JGWLFmi+Ph4ubq6mpLuBQoUsHSYAAAAwFOJnkwuZG9vr0qVKkmSPDw8skyd9OGHH5r+bTAYVK9ePQUGBmrr1q1q3779Q58nKCjI9G+j0ajatWsrKipKa9euzfLQ/NVXX1WnTp0kSbVq1dLu3bu1detWkrwAgMd2t+koV61apYEDB5o+lylTRnPnzlWdOnVkMBhMs1u4ublleZCb+YA8Ojpa3t7eORg5slNmO3gS05Mid6Mt4HY2NjaWDiFHDR8+XCNGjNCUKVM0ZcoUubm5qUGDBurQoYPKly8vKWMk5YwZM1SrVi1Nnz7ddGxAQIBZXQ/bT0xISNDUqVNVo0YN07bM+2rx4sU1YcIEU/12dnb67LPPFBQUpLJly+q7777T+fPntWzZMj377LOSpAYNGqhTp06aN2+eWZL3buf5+eefdejQIU2ZMkXPP/+86TxXrlxRaGjoIyd5Fy1apOrVq5tG9wYEBMjW1laTJ0/OUjY+Pl5ffvmlKaltZ2en4OBgHTlyRNWrV3+k8+Y56ekPNcPJ3cr8/fffkqS5c+fKxsZG77//vkqWLKkffvhB8+fP199//601a9bIysoq28N+GnEPhCXQ7mAJtDtYAu0OlpDTfVqSvHnQnj17tHjxYp0+fdpsmqSzZ88+Uj2RkZEKDQ3VgQMHdO3aNaWnp0vSXUc91atXz/RvGxsbeXp66tKlS//yCgAA+D9RUVFZtlWoUEGzZ8/WzZs3dfToUe3atUuRkZE6ffq0JCkmJkZSxpSRdnZ2Zsdm3hsjIyNVpkyZnA0e2e5u7QFPJ9oC7O3tTdP151fe3t5asWKF/vjjD/322286cOCA1q9fr++//16fffaZ6tWrpzNnzujSpUt655137lvXw/YTCxUqZJZ4vd0LL7yQ5XNISIiOHDmismXLmtZxzUzwShnTSjdr1kyLFy9WWlqaaVTs3c7z119/ydHRUY0bNzbb/uKLL2rcuHE6f/683N3d73udmQwGg44dO5ble3nhhRfumuStUKGC2ahlLy8vSXoq+rVJyUn6J+r8PfenpaUpOTnZ9Dvrdpnbrl27puXLl5teoKtatapu3LihiIgILV++PMtLB3g83ANhCbQ7WALtDpZAu8OT8iT6tCR585ijR49q2LBhCggI0OjRo1W0aFHZ2tpqyJAhSk5Ofuh6EhMTNXDgQDk5OWnAgAEqXbq0HB0dNW/ePNNb3LdzcnIy+2xnZ6eUlJTHvh4AAMqVK5dl3UFvb2+zWSV2796tNm3aqHTp0uratavc3NwkZYzavXO0buY9y8vLi5G8eYjRaFRUVNRd2wOeLrQFPG1sbW1Vr14904u1R48eVf/+/fXFF1+oXr16un79uqSMUbb38ij9xCJFityznsKFC2f5bG1trcuXL0u69xrCRYsWlcFg0I0bN0xTQ9/tPPHx8SpcuHCWUZ+ZdcbHxz90kvfatWsyGAxZlixydXW969+OO/u0mcnop6Ff6+jgeN/fRLa2tnJwcLhrGU9PT0kZM3plLpuRqU+fPoqIiNDJkyf15ptvZm/QTynugbAE2h0sgXYHS6DdIT8iyZvH7NixQ46OjgoJCTF1StPS0hQfH/9I9Rw+fFgxMTEKCQmRj4+PafujJIoBAMgO1tbWD5y6pHHjxnJ3d9eKFStMa/tJGSN6b7+PSf83IqdMmTL5fprP/Ohh2gOeDrQFPK18fHzk7++vX375RZJMSczMROvdPEo/8X7T6l67di3LZ6PRaBoB6+zsrFOnTmU57sqVK7KxsVGhQoXuex5nZ2ddvXpV6enpZvuvXLli2i9JDg4OMhgMMhqNZg/gbr+ewoULy8bGRnFxcWbniIuLYwq+O1lZPdTf07uV8fDwkCSVLFkyy/7M32PXr1/n73U24x4IS6DdwRJod7AE2h3yE15XyKUyp568863ipKQk2dnZmXV0N2/e/FDr69xZj5QxXDzT+fPndeDAgX8bMgAAOerWrVumB7k1a9aUJO3duzdLud9//10uLi6M4gUA5HqxsbFZthmNRkVHR5tGwnp6eqpkyZL69ttv71lPdvUTt23bluWzlZWVnnvuOUlSjRo1FBUVpePHj5vF++OPP6pq1aqmBPO9+Pn5KTk5WTt37jTbvmXLFpUoUcI0irdEiRIyGAxmU03//fffZkloGxsbValSRT/99NN9rwGPx8fHR88884zOn8863XN0dLSk+48yBwAAAJBzGMmbSxUtWlROTk7atGmTPDw8ZGdnp4oVKyogIEDh4eGaNGmSmjdvrpMnT2r58uVZpp56EF9fXxUsWFCTJ09Wz549df36dYWFhZmmvwQAwBJiYmLuei9avXq1rl69qsDAQElSgwYNVLJkSS1dulT9+/c3jRw6dOiQdu3ape7du/NWJgAg1+vcubPq16+v+vXrq3jx4oqLi9O3336rkydPatiwYZIyRsQGBwdr1KhRGjJkiNq0aaMCBQrof//7nwoXLqw2bdpkWz/x8uXLGj16tFq3bq0zZ85ozpw5atGihcqVKydJeuWVVxQeHq6hQ4eqX79+cnFx0Zo1a3T27FnNmjXrgfXXr19fvr6+GjdunPr16yd3d3dt2bJFv/zyi8aMGWMqFxAQoAIFCmjixInq2bOnrl27pq+++so00jdTz549NXToUI0ZM0aBgYE6e/asVq5cKRsbG6bgyyYFChTQK6+8om+++Ua///676tSpI0lKT0/X/PnzJUktWrSwZIgAAADAU4skby5lbW2t0aNHKzQ0VO+8845SUlK0bt06BQQEaPDgwVqxYoUiIiJUuXJlhYSE6P3333+k+osUKaJJkyZp5syZGj58uEqWLKlevXpp7969Onz4cA5dFQAA9zdmzBgdO3ZML7zwgjw9PZWYmKg//vhD69evV8mSJTVy5EhJGTNeTJo0ST169FCrVq3UvXt3JSQkaM6cOXJzc9OIESMsfCUAADxY7969tXv3bn3++ee6du2a7O3tVaFCBY0bN870YpMkNWvWTNOnT9eiRYv00UcfydbWVt7e3urTp48kZVs/sXfv3jpy5IhGjx4to9GoFi1amJLNUkbCLzQ0VLNmzdK0adOUnJysZ599VjNmzFDt2rUfWL+NjY1mzJih2bNna/78+bpx44bKli2r8ePH68UXXzSVc3FxUUhIiGbMmKHhw4erXLlyGjFihCZOnGhWX8OGDfXBBx9o0aJF+vHHH/Xss89q7Nix6tWrl9nU0cgqPDxc586dk5QxDXZKSoqmTJkiKWOK5o4dO5rKfvjhh9qxY4dee+019e7dWyVKlFBERIS2bdumjh07qm7duha5BgAAAOBpZxUXF5du6SCQfxXad0g2N29ZOgwAQC4V+6yXrIsVMY26jYiI0NKlS3Xw4EHFxsbK2tpanp6eatGihYKDg7NMB7hx40Z99tlnOnLkiOzt7dW0aVONHTvWNOIIeYfBYNDp06fl7e3NKOynHG0BwOPYtWuXhg4dqtDQUNPyDo/jUKFI3bJJeXDBXKzKDU85GZ4x29a6dWvt3r37ruUbNGig77//3mzbmTNnNGHCBG3btk3x8fHy8vJS165d9c477zBqOhtxD4Ql0O5gCbQ7WALtDvkRI3kBAECu0apVK7Vq1eqhywcGBpqNdAIAAE+PGzduaO7cuapTp44KFSqkEydOaPHixapcubL8/PwsHV6udmcS90HKli1rmp4ZAAAAQO5AkhcAAAAAAOQ5tra2+ueffzRp0iRdv35dLi4uatCggQYNGiQrKytLhwcAAAAAOYokLwAAAAAAyHMcHR01depUS4cBAAAAABZBkhc56mYlb1kZjZYOAxaUni4lJyXJwdFRvEwP2gNul54uJScn6ZkHFwUAALAI75ulZLRKt3QYj8XeyKMfAAAAID/ilz5ylLFQQUuHAAszGAyKivlH3sVY0B60B5gzGAy6GPOPvIsWsXQoAAAAd1XQ6GjpEAAAAADgrqwtHQAAAAAAAAAAAAAA4OGR5AUAAAAAAAAAAACAPIQkLwAAAAAAAAAAAADkISR5AQAAAAAAAAAAACAPIckLAAAAAAAAAAAAAHkISV4AAAAAAAAAAAAAyENI8gIAAAAAAAAAAABAHkKSFwAAAAAAAAAAAADyEJK8AAAAAAAAAAAAAJCHkOQFAAAAAAAAAAAAgDyEJC8AAAAAAAAAAAAA5CEkeQEAAAAAAAAAAAAgDyHJCwAAAAAAAAAAAAB5CEleAAAAAAAAAAAAAMhDSPICAAAAAAAAAAAAQB5CkhcAAAAAAAAAAAAA8hCSvAAAAAAAAAAAAACQh5DkBQAAAAAAAAAAAIA8xNbSASB/s05LlJWMlg4DFmSdLpUr5So7401ZpVs6Glga7QG3s06XShV3tXQYAAAA95SYZi2jrCwdxiOztzbKwZof3AAAAEB+RpIXOapA4mnZGG9ZOgxYmJMkpVo6CuQWtAfcLtnOy9IhAAAA3NPpWwV0y2hj6TAeWZWCN+RgbbB0GAAAAAByENM1AwAAAAAAAAAAAEAeQpIXAAAAAAAAAAAAAPIQkryPKCwsTA0bNrR0GAAA5Evnzp1T7969VbduXXl6eqpUqVKqU6eOPvjgA8XExGQpv3nzZrVo0UKlS5eWl5eXevToobNnz1ogcgAA7u3777+Xv7+/Tp48abZ99+7d8vf3SvioKgAAIABJREFU16hRo7Ic07VrV/Xp0ydb49i3b58WLlz4wHJt27aVv7//ff/r27dvtsaWHc6dO6ewsDDFxsZaOpRcadq0aerWrZt8fX3l6up632cbrVu3lqur613/O3369BOMGgAAAMC9sCYvAADINS5fvqzo6Gi1atVK7u7usrOz09GjR7VkyRKtW7dOO3fuVNGiRSVJ3377rbp3766qVatq3Lhxio+P19y5cxUYGKjt27erRIkSFr4aAAAy1KhRQ5K0f/9+VahQwbT9wIEDcnR01P79+83KJyYm6uTJk+rWrVu2xrFv3z4tXbpUQUFB9y0XEhKilJQU0+fhw4fL19dXXbt2NW0rWLBgtsaWHaKjo7VgwQI1adJExYoVs3Q4uc64ceNUuHBh+fn56dq1aw8sX7RoUX3yySdZtru5ueVEeAAAAAAeEUleAACQa9SsWVM//PBDlu0BAQHq0aOHVqxYoQEDBig1NVUjR46Uu7u7IiIiVKhQIUlS8+bN1aRJE4WEhGjq1KlPOnwAAO7K3d1dbm5u2r9/v9q3b2/avn//fr3yyiv65ptvdP78ebm7u0uSDh06JIPBYEoOP2mVKlUy+2xvb6/ChQvL19c3286RlJQkR0fHbKsPD7Z//36VK1dOkh7q/8sCBQrojTfeyOGoAAAAAPxbJHkf05w5c7R7926dP39ejo6OqlKligYPHqyyZcuaynz88cc6fPiw3nvvPc2cOVNnzpxRmTJlFBwcrICAAFO5PXv2KDw8XMePH9etW7fk4eGhTp06qXXr1qYy+/btU79+/TRz5kxt3rxZO3bsUIECBfTSSy+pb9++srGxMZWNjY3VF198oT179igxMVHly5fXgAEDVKdOHVOZgwcPau7cufr777+VlpYmNzc3vfzyy3rrrbdMZY4cOaLQ0FAdOnRI6enpqlOnjoYMGWJ6AAEAQE7LvK/GxcVJypje8sKFCxo1apQpwStJ1apVU8OGDbV69WqFhISY3RcBALCk6tWrm43YTU1N1bFjx9S7d2/9+uuv+uuvv0x9rAMHDsja2tosEXfjxg2FhoZqx44dunbtmjw8PBQUFKQWLVqYykRGRmrWrFk6dOiQkpKSVLRoUTVq1EjDhg1TWFiYFixYIEny9/eXlPFyVWho6GNdl9Fo1JIlS/Ttt98qJiZGbm5ueuWVV/TWW2+Z7sO//PKLgoODNXPmTH377bf69ddfVa1aNc2cOVOStHbtWoWHhys6Olqurq5q1qyZ+vfvb0oCR0VFqUOHDpowYYIOHjyojRs3ytbWVk2bNtXgwYPl4OBgOockdenSRVJGcnrXrl2SpIsXL+rzzz/X3r17lZKSokqVKqlfv36qVavWY11/XpKZ4H0URqNRN27ckJOTk6ysrLI/KAAAAAD/Gknex3TlyhV17dpVxYsXV0JCgtasWaOgoCD997//laurq6nctWvXNGHCBAUFBalIkSJatWqVhg0bpmXLlsnb21uSdOHCBdWrV0+dOnWSjY2N9u/frwkTJshgMKhNmzZm5508ebJatmypyZMna9++fVq8eLHc3d3Vrl07SVJCQoLefvtt2dnZKTg4WIULF9Z3332n4OBgffXVVypfvrwSExM1ZMgQ0zSXDg4Oio6O1j///GM6z5EjR9SnTx/Vrl1bH3/8sYxGoxYsWKB33nlHq1atkr29/RP4lgEAT5vk5GTduHFDycnJOnHihMaOHSspY6SuJP3555+S/u8h9e3q1KmjnTt36vTp06pYseITixkAgPupUaOGtmzZoosXL6pUqVI6duyY0tLSVLVqVfn6+urAgQN6+eWXJWWMuKxYsaLpRaa0tDQNGjRIly5dUlBQkNzd3fXTTz9p9OjRcnJyUr169SRJw4YNk4uLi0aNGiVnZ2ddvHhRR48elZSxzm5MTIwiIiJMid3smHJ52rRpWr16tbp16yY/Pz8dPHhQCxYsUGxsrEaMGGFWduLEiQoMDNTkyZNlbW0tSfr66681c+ZMvfbaaxo8eLAiIyMVGhqqc+fOafr06WbHf/HFF2rYsKEmTpyo//3vfwoNDVWxYsUUFBQkX19fDRkyRNOnT9fYsWPl4eFhOkdCQoL69OkjKysrvfvuuypUqJBWrVqlgQMHau7cuapevfpjfw/50cWLF+Xu7q5bt26pYMGCat68ucaOHSsvLy9LhwYAAABAJHkf24cffmj6t8FgUL169RQYGKitW7eaTcMVHx+vcePGqX79+pKkevXq6dVXX9XixYs1fvx4STIrbzQaVbNmTcXGxmrNmjVZkryNGzdW//79JWU84P7999+1detWU5J3xYoViouL0zfffKPixYubztm1a1ctWrRIEydO1JkzZ5SQkKABAwaYHoLfPspXkmbNmqXy5ctr2rRppg6yr6+vXn31VX333Xd67bXXHv9LBAA81YxGY5ZtmQ9eM5UpU0Zz585VnTp1ZDAYdOHCBUkZa8IZDAazYzPX4o2Ojja9SIXcL7Md3K094OlCW8Dt8tOMDJmJxAMHDqhUqVLav3+/KlWqJEdHR1WvXl0rVqyQlJHQPXLkiNq2bWs6duPGjTp69KiWLl2qZ599VpJUt25dxcTEKCwsTPXq1VNcXJyio6M1ePBgNW7c2HRsZuK4RIkScnNzk5WVVbZNuxwbG6vVq1erS5cu6tevnySZEs6LFi1S9+7dVbJkSVP5559/XgMGDDB9Tk1N1aJFi9SyZUtTQjggIEBOTk4aP368Dhw4YJaArVq1qt577z3T9R86dEhbt25VUFCQChUqZBqpWqFCBdP3JEnr1q3TpUuXFB4ebkpQBgQE6PXXX9f8+fM1e/bsbPk+cpX09Cy/ke7mXmU8PT3l7++v5557TjY2Nvrtt9+0aNEi7dy5U5s3b+Y3Vg7hHghLoN3BEmh3sATaHSwhp/u0JHkf0549e7R48WKdPn1aCQkJpu1nz541K/fMM8+YErySZGdnp0aNGunXX381bbt06ZLmzZunvXv3KjY21vTH5vZpKDNldpwzeXl56eDBg6bPv/32m/z8/FS4cGGlpaWZtvv7+2vbtm2SJA8PDxUqVEiTJk1Sx44d5efnp2LFipnKJiUl6cCBA+rfv7+MRqMpHldXV5UvX15Hjx4lyQsAeGxRUVFZtlWoUEGzZ8/WzZs3dfToUe3atUuRkZE6ffq0JCkmJkZSxr3Tzs7O7NjM+3FkZKTKlCmTs8Ej292tPeDpRFuAvb292TI4eV2FChXk5OSkv/76S4GBgWYJzGrVqunTTz9VXFyczp8/r6SkJLPk5q+//iovLy95e3ub9e/q1q2r6dOny2AwyMXFRaVKldIXX3yh+Ph41apVS6VKlcrRa8pcO/j2KaMlqWXLllqwYIEOHDhgluRt2LChWblTp04pISEhy/EtWrTQhAkT9Ndff5l9D3f2g729vU2ze9xP5sjo20eg2traqlmzZgoPD1d6enq+m4o4KTlZ/1yMuuf+tLQ0JScnm35b3Wno0KFmn6tWrSofHx8NGjRIw4cPV0hISDZGiztxD4Ql0O5gCbQ7WALtDk/Kk+jTkuR9DEePHtWwYcMUEBCg0aNHq2jRorK1tdWQIUOUnJxsVvb2qZszFSlSRLGxsZIy3h4ZNmyYrl+/rh49eqhs2bIqUKCAVq9erU2bNmU51snJyeyzra2tUlJSTJ/j4uJ06NAhs8Rypsw3B5ycnPTFF19o/vz5GjdunFJSUuTj46OBAweqZs2aio+Pl8Fg0KxZszRr1qws9WTH1F4AAJQrV840W0Qmb29vs6mYd+/erTZt2qh06dLq2rWr3NzcJGWMSrpzJEnmPTLzYTjyBqPRqKioqLu2BzxdaAvIr6ytrVWtWjUdOHBA6enpOnjwoFq3bi0p477n7Oys/fv36/z585IypnfOFBcXp1OnTt21fydljKgtUaKEZs+erXnz5mnq1KlKTEyUl5eX+vbtq6ZNm+bINV2/fl2SVLRoUbPtmZ/j4+PNthcpUsTsc+b+O493dHRUwYIFsxz/oH7wvcTHx2c5R+Z5U1JSlJSUpGeeeeaB9eQljg4O9/0dZGtrK4cHlLmTt7e3Fi9erN9++43fWDmEeyAsgXYHS6DdwRJod8iPSPI+hh07dsjR0VEhISGytc34KtPS0rJ0RKWMTvmdrl69aupoRkdH6/jx4/rkk09M6w1K0jfffPOvYst8iztzSud7qVKliqZNm6bU1FTt379foaGhGjZsmL777js5OTnJ2tpaXbp00QsvvJDlWJK8AIDsYG1t/cCpSxo3bix3d3etWLFCb731lkqXLi0pY0Svj4+PWdlLly5JypjiOT9N8/m0eJj2gKcDbQH5UfXq1bVnzx4dOHBA169fV7Vq1SRJVlZWqlq1qg4cOKDz58/Lw8PDbJYlFxcXeXt766OPPrprvZnJUw8PD02YMEEGg0FHjx7V4sWLNWrUKK1atUoeHh7Zfj0uLi6SpCtXrpglUa9cuSJJcnZ2Nit/52jZzP2Z5TMlJycrMTExy/H/lrOzs+n3we2uXLkie3t7OTo6Zst5chUrq4f6G/qof2c9PT31119/KTk5WQUKFPi30eEBuAfCEmh3sATaHSyBdof8hNcVHkNSUpLs7OzM3vrYvHnzXde0uXXrlvbs2WP6nJqaqp9//llVq1Y11SVJDg4OpjI3btzQzz///K9iq1u3riIjI+Xp6SkfH58s/93Jzs5OderUUffu3ZWYmKiYmBg988wzqlatmk6fPn3XOvLT1GkAgNzv1q1bppematasKUnau3dvlnK///676WE4AAC5SY0aNZSenq6lS5eqTJkyZoncatWqaf/+/Tp48KDZFMVSRv/uwoULKlq06F37ZncuXWBjYyNfX1/169dPBoPBtJyQnZ2d0tLSsm0dMl9fX9nY2GjLli1m27ds2SJra2uz0ch3U758eTk7O9/1+PT0dPn5+T1SPJkvX985s1aNGjV04sQJRUZGmrYZDAZt27ZNNWrUyHdTNeekU6dOqVChQiR4AQAAgFyAkbz/QmYHMCAgQOHh4Zo0aZKaN2+ukydPavny5VmmkJIy3hyeNGmS3n77bRUpUkQrV67UlStX1KNHD0kZU0pmTq+Vnp6utLQ0LVmyRE5OTqYE8KPo1KmTNm/erD59+qhjx45yd3fX9evX9ffff8toNKp///76+eeftX79ejVp0kSlSpVSfHy8lixZopIlS8rT01OSNHjwYPXp00fvvfeeWrVqJVdXV8XGxmrfvn2qXbt2lrWTAAB4HDExMaapmG+3evVqXb16VYGBgZKkBg0aqGTJklq6dKn69+9vWr/+0KFD2rVrl7p3785bmQCAXMfHx0f29vbavXu3XnrpJbN91atX17x585Senp4lOdqqVSutX79effv21Ztvvqly5crp5s2bOnXqlC5evKhRo0bpxIkTmj59ulq0aCF3d3elpKRo5cqVcnJyUpUqVSRlLJFgNBq1fPly1axZUwULFnysl3eLFSum9u3ba9myZbKxsZGfn58OHjyoRYsW6dVXX1WJEiXue7ydnZ169uypGTNmyNnZWY0bN1ZkZKRCQ0PVoEGDLMnuBylbtqysrKy0bt06U/2VK1dWu3bt9M0332jw4MHq27evChUqpG+++UYXL17UmDFj/vX151dxcXEqUKCA7O3tzbavXbtWhw8fVvv27S0UGQAAAIDbkeR9RMnJyaa3pAMCAjR48GCtWLFCERERqly5skJCQvT+++9nOa5w4cJ69913NXPmTJ05c0ZlypTRZ599pvLly0vK6HxOmTJFISEh+uCDD1SkSBF16NBBiYmJWrp06SPH6ezsrAULFmjevHmaN2+erl69qsKFC6tSpUqmDpmnp6fs7OwUFhamq1evqlChQqpRo4bGjx9vegPax8dHCxcuVFhYmD755BMlJSWpePHi8vPzU4UKFf7t1wgAwF2NGTNGx44d0wsvvCBPT08lJibqjz/+0Pr161WyZEmNHDlSUsZ9c9KkSerRo4datWql7t27KyEhQXPmzJGbm5tGjBhh4SsBACAre3t7+fj4aP/+/VkSmM8995ysra1lMBiy7LOzs9Ps2bO1cOFCLVu2TDExMXJ2dlb58uX1yiuvSMpYX7Z48eL66quvdPnyZTk6OsrHx0ezZs0yTefcqFEjU1J21qxZ8vPzU2ho6GNd05AhQ1S4cGGtX79eS5cuVfHixRUUFGR6oflBOnfuLEdHR4WHh2vdunVydXVV27ZtH7j00N24ublp2LBh+vrrr/XDDz/IxsZGu3btkpOTk+bNm6eZM2dqypQpSklJUeXKlTVr1qxHTiTnZeHh4Tp37pykjHWKU1JSNGXKFEkZU3137NhRkrRr1y4NGzZM7dq1k5eXl6ytrfX777/rv//9r0qXLq2xY8da6hIAAAAA3MYqLi4u3dJB5CUjRozQuXPntHz58oc+5uOPP9bhw4f/9fq6eVmh64dkY7xl6TAAALlUrJ2XrJ8pYhp1GxERoaVLl+rgwYOKjY2VtbW1PD091aJFCwUHB6t48eJmx2/cuFGfffaZjhw5Int7ezVt2lRjx45VuXLlLHA1eBwGg0GnT5+Wt7c3o7CfcrQFALnJoYRCumXMe3+LqhS8ISdb86WkWrdurd27d9+1fIMGDfT9999Lkv7++2998sknOnDggGJiYpSWlqYyZcqoZcuWGjZsWJbfY8g+3ANhCbQ7WALtDpZAu0N+xEjeh3T8+HH9+eef2rVrl3r27GnpcAAAyJdatWqlVq1aPXT5wMBA0xTOAAAAuLfMJO6DVKpUSV9++WUORwMAAADgcZHkfUjjx4/X9evX1bFjR3Xv3t3S4QAAAAAAAAAAAAB4SpHkfUhfffXVvz52zJgx2RgJAAAAAAAAAAAAgKcZSV7kqJsFvWUlo6XDgAWlp0vJyUlycHCUlZWlo4Gl0R5wu/R0KTkxSc9YOhAAAIB78H7mpozKez9c7a3phwMAAAD5HUle5CijbUFLhwALMxgMirr4DwvaQxLtAeYMBoMuXv5H3k5FLB0KAADAXRW0JVkKAAAAIHeytnQAAAAAAAAAAAAAAICHR5IXAAAAAAAAAAAAAPIQkrwAAAAAAAAAAAAAkIeQ5AUAAAAAAAAAAACAPIQkLwAAAAAAAAAAAADkISR5AQAAAAAAAAAAACAPIckLAAAAAAAAAAAAAHkISV4AAAAAAAAAAAAAyENI8gIAAAAAAAAAAABAHkKSFwAAAAAAAAAAAADyEJK8AAAAAAAAAAAAAJCHkOQFAAAAAAAAAAAAgDyEJC8AAAAAAAAAAAAA5CEkeQEAAAAAAAAAAAAgDyHJCwAAAAAAAAAAAAB5CEleAAAAAAAAAAAAAMhDSPICAAAAAAAAAAAAQB5CkhcAAAAAAAAAAAAA8hBbSweA/M36RqKsjEZLhwELsk6Xyjm7yu7GTVlZWToaWFp+bQ9Ge3ulOzpYOgwAAABks0TrJBmt0i0dhom90VYO6XaWDgMAAABALkCSFzmqwN+nZXPzlqXDgIU5WToA5Cr5sT3cqF5FBpK8AAAA+c7pAhd1yybF0mGYVLnhKQcDSV4AAAAATNcMAAAAAAAAAAAAAHkKSd48ZMCAAfL399cPP/zwyMf27dtXgwYNyoGoAAAAAACWEhYWJn9/f3Xp0kXp6ebTCm/YsEH+/v6KjY3NtvOtWLFCP//8c5btbdu21aeffvpIdf3zzz9q0qSJpkyZkmVfWlqa3njjDfXs2VPGbFgCaPXq1fL391dCQsJj1wUAAAAAuQFJ3jwiNjZWf/zxhyQpIiLikY8fPny4hg4dmt1hAQDusH//fn3wwQdq1KiRPD095eXlpRYtWmjlypVZHrzeLj09XS1btpSrq6s6d+78BCMGAAD5wfHjx7Vjx44cP094eLh27dqVLXWVLFlSffv21erVq3X48GGzfV9++aXOnTunDz74QNbWPLq4n2nTpqlbt27y9fWVq6urGjZseNdycXFxmjNnjtq1a6cqVaqoVKlS8vf31/vvv68rV6484agBAAAAPC56SnnEpk2bZDQaFRAQoD/++OOR38T29vZWuXLlciY4AIDJ559/ruXLl8vPz09jx47V8OHDZW1trT59+mjgwIH3PG7RokU6cuTIE4wUAADkF/b29qpevbrmz59/35fKHkdSUlKO1NuhQwf5+Pjok08+UVpamiQpOjpaS5YsUffu3VW+fPnHqj81NVUGgyE7Qs21xo0bp59//lkVK1ZUoUKF7lnujz/+0Icffihra2v17dtXkyZNUv369TV//nw1atRIly5deoJRAwAAAHhcJHnziB9++EEVK1ZU//79ZTAYtGnTJrP9GzZsUOfOndWoUSO98MIL6t69u9kUWndO13zmzBl9+OGHatOmjRo1aqTXXntNc+bMUXJyslm9/v7+WrJkiRYvXqyXXnpJzZo108iRIxUXF5ezFwwAeVTv3r117Ngxff755+rZs6f69euniIgINWjQQMuWLdPRo0ezHHPp0iV9/PHHGjlypAUiBgAA+UHv3r118uRJbd++/b7lUlJSNHv2bL388stq0KCB2rdvr5UrV5qVyZzm+eDBgxoyZIief/55TZ48WW3bttXFixe1du1a+fv7y9/fXxs2bDA7dt26dWrXrp2aNGmigQMH6sKFC/eNx9raWqNGjVJUVJS+/vprSdLkyZNVqlQp9ejRw6zsn3/+qV69epn6vSNHjsxSf2BgoKZNm6Zly5apbdu2atSoka5du3bXc//4449q0KCBFi1adN8Yc7v9+/crMjJSa9asUeHChe9ZrmLFivrjjz+0Zs0aBQcHq3v37poxY4amT5+uCxcuaNasWU8wagAAAACPy9bSAeDBTp06pRMnTmjgwIGqVKmSvL29FRERoTfffFOS9Ndff2ncuHHq1KmThgwZotTUVJ04cULx8fH3rPPy5csqXbq0mjdvLicnJ0VGRmrhwoWmRMPt1qxZIx8fH40ePVoxMTGaOXOmpk6dqvHjx+fodQNAXlSvXr0s26ytrdWmTRvt3r1bx44dk4+Pj9n+ESNGqEyZMurXr58+/PDDJxUqAADIR+rUqaOaNWtq/vz5atq0qaysrO5absyYMfr555/Vq1cvVapUSb/88oumTp2qhIQEvf3222ZlP/zwQ7Vt21adO3eWvb29OnbsqMGDB8vX11ddu3aVJJUpU8ZU/pdfftHZs2c1dOhQJSUlacaMGfroo4+0YMGC+8ZeoUIFde3aVQsWLFBaWpr27t2r0NBQ2dvbm8ocPnxYAwYMUI0aNTRx4kTdvHlT8+bNU+/evfX111/LxcXFVHbr1q3y8PDQkCFDZGNjo4IFC2Y557p16zR58mQNGzZM7du3f/AXnIs97KxdZcuWvev2du3aaeDAgTp27Fg2RgUAAAAgp5HkzQMiIiJkbW2tli1bSsp4M3nOnDk6deqUypcvryNHjsjZ2VlDhgwxHVO/fv371lm7dm3Vrl1bUsY6kNWqVVPBggX18ccfa/jw4WadYGdnZ3366aemhwTR0dFasWKFxo0bd88HBwAAc5mjTIoVK2a2ffPmzVq/fr2+//572dpyWwYAAP9e79691bdvX23dulUtWrTIsv/kyZP68ccfNXToUHXs2FFSxgtqSUlJWrp0qTp16mTWF2zTpo169uxpVoe9vb0KFy4sX1/fLPWnpqZq+vTpcnR0lCQlJCRo8uTJiomJkZub231jDwoK0rZt2zRv3jz95z//kZ+fn9n+hQsXqlixYvr8889Nv5mee+45dejQQatXrzaL02AwaObMmaY47vTVV19p7ty5GjNmjAIDA+8b19Mg83dq0aJFLRwJAAAAgEfB0+RcLj09XZs2bZKfn59KlCghKSPJO3fuXG3cuFHvvPOOKleurPj4eI0ZM0YvvfSSfH19VaBAgfvWm5ycrC+//FKbNm3SP//8o9TUVNO+8+fP69lnnzV9rlu3rlky18vLS6mpqbpy5UqWZAUAPI3S03Xftd4uXbqkL7/8Uh4eHvL39zeVvXnzpt5991117NhRdevWNW1PT0/P92vHSZLRaDT7XzzdaA/IRFvA7WxsbCwdQp5Ss2ZN1a5dWwsWLFCzZs2y7N+/f78kZUkAt2zZUmvXrtWxY8dMLwNLUqNGjR7p/H5+fmaJVS8vL0kZv4UelOS1t7dX586d9emnn+qtt966a+yvvPKK2UtxHh4eqlKliv766y+zsrVr175ngnfOnDnasGGDJk+e/MjXlys85O/ER/ktOXnyZEnS66+//lT8Bs3NuAfCEmh3sATaHSyBdgdLyOk+LUneXG7fvn26dOmSOnfurISEBElSwYIF9dxzz2njxo3q37+/ateurQkTJig8PFzBwcGysbFRgwYNNHToUJUsWfKu9c6ePVtr1qxRjx495OvrKycnJx09elQhISFZ1uV1dnY2+2xnZycpYy0nAICUnJSkqJh/7r4vOVn9+vVTfHy8JkyYoOjoaNO+mTNnKi4uTj169NDp06dN22/evGn2Ob+LioqydAjIRWgPyERbgL29/T2nl8W99enTR7169dLWrVuz7Lt+/bqsra1VpEgRs+2ZIzjvXPLnznIP4uTkZPb5UfuOmeXvnN3EYDAoMTHxriNNixQposuXL2fZdi9bt26Vl5eXWTI7L0lKTtI/UefvuT8tLU3JyckP/VsyPDxca9as0UsvvaRy5co9Vb9BczPugbAE2h0sgXYHS6Dd4Ul5En1akry5XEREhCRp+vTpmj59epb9f/75p2rVqqWWLVuqZcuWSkhI0J49ezRz5kyNHTtWoaGhd61327Ztatu2rdmaS3TmAODfcXB0lHcx7yzbU1NT1a1bNx0+fFjTpk1Tp06dTPsOHz6s8PBwhYSEqFatWmbHFShQQN7eWevLb4xGo6KiolSuXDlZW1tbOhxYGO0BmWgLwOOpXr266tatqwULFqhLly5m+1yWrfzrAAAgAElEQVRcXGQ0GnX16lWzhOmVK1ckZX3BN7fIXFc3M87bXb16NUvc91tWaPr06Xrvvfc0dOhQs6ml8wpHB8f7/k60tbWVg4PDQ/2WXLVqlaZPn67GjRtr/vz5ee67yI+4B8ISaHewBNodLIF2h/yIJG8ulpycrG3btikgIEDdunUz22cwGDRs2DBFRESYJQecnJz04osv6ujRo9q4ceM9605KSpK9vb3ZtsyEMgDg0VhZZZ16Iy0tTb169dLmzZs1efJk9ejRw2z/qFGj5O3trRdeeMFsdK+U8Tc6OjpaLi4ucnV1zfH4Lc3a2prpOGFCe0Am2gLw7/Xu3VtBQUHasmWL2fYaNWpIkrZs2WJakzfzs6Ojo6pUqfLAum1tbS0yq1ONGjW0Y8cODRo0yDTSNzo6WseOHVOvXr0eup6yZcvqiy++UP/+/fXuu+9q6tSpcnBwyKmws5+V1UP9bXxQmXXr1mnAgAGqW7euwsPDH7jkE54s7oGwBNodLIF2B0ug3SE/Icmbi+3cuVOJiYl6/fXXs4zykqQmTZpo27ZtcnFxUWJiomrVqqWiRYsqOjpaGzdulL+//z3rrlevntavXy8vLy+5ubnp+++/14ULF3LycgDgqWEwGNS7d2999913Gj9+vPr06ZOlzNmzZ3Xu3DnTw9bbbd++XdWrV9fgwYM1duzYJxAxAADIT3x9fRUQEKBffvnFbHuFChXUvHlzzZ49W8nJyf+PvTsPr+nc3z9+78xNgoh5Col5SJEStFWqNbTm1lhax1AkiDqGIuZSpS1FKkQoparGUmpolUNjiCI1tKVqboKYQkJCsvfvD7/sr0hkIMlO4v26rnOdrGc9a617b0+TvfZnrWepSpUq2r9/v9atW6f3339fTk5Oae7b3d1dv/32m/bt26f8+fOrZMmS2XJRWu/evdW3b18NHjxYXbp0UUxMjIKCglSoUCG9/fbbGdqXh4eHudA7fPhwffbZZ8kugs7LNm7cqD59+uiFF17QqlWrKPACAAAAuRRF3hxsy5YtKlSokBo0aJDi+tatW2vr1q1yd3fXli1btHPnTt2+fVuFCxdW8+bNUywqJBo2bJimTZumL774QjY2NmrSpIn++9//aujQoVn1cgDgmWA0GuXr66u1a9dq3LhxGjRoUIr9Zs2apTt37iRr7969u1544QUNGTJEFSpUyOq4AAAgj+rXr1+yIq8kTZgwQfPnz9eqVat0/fp1lShRQkOGDElyZ29qfHx8NG3aNI0aNUoxMTEaN26cWrVqldnxk6lRo4YCAgIUGBio0aNHy8bGRt7e3vLz81OBAgUyvL/y5csrICBAvr6++vDDDzV9+nTzM4Hzsm3btqlXr156/vnntXr1ajk7O1s6EgAAAIAnZLh586bJ0iGQdzkfPCrrO3ctHQMAslR0zapKyJ9PkuTv768vv/xSXl5eKV5sU716ddWoUeOx+3JxcdGbb76p5cuXZ1nenCIhIUGnT5+Wh4cH0+SA8QAzxgKAnOSo8xndtc7+6akfp2q0m/IlPJekbcWKFbpw4YIkKSAgQA4ODurTp48kqUyZMuYC/uHDh/XGG2/IYDBowoQJye7AdnJyypaCPR6Pv4GwBMYdLIFxB0tg3CEv4k5eAAAyUVhYmCTp0KFDKRZ5P/zww1SLvAAAAEBGLF26VCEhIeblqKgoTZkyRZL00ksvmYu8f/zxh2JjYyU9+Ez6qDJlylDkBQAAAHIRirwAAGSiTZs2PdX2N2/ezKQkAAAAeBak9/Nnt27d1K1btyxOAwAAACC7WFk6AAAAAAAAAAAAAAAg/SjyAgAAAAAAAAAAAEAuwnTNyFJ3KnvIYDRaOgYsyGSS4mJjZe/gIIPB0mlgaXl1PBjt7CwdAQAAAFnA404JGQ0mS8cwszPyNQ4AAACABzg7QJYyOjtZOgIsLCEhQWevXJJHYQ9ZW1tbOg4sjPEAAACA3MTJ6GDpCAAAAACQIqZrBgAAAAAAAAAAAIBchCIvAAAAAAAAAAAAAOQiFHkBAAAAAAAAAAAAIBehyAsAAAAAAAAAAAAAuQhFXgAAAAAAAAAAAADIRSjyAgAAAAAAAAAAAEAuQpEXAAAAAAAAAAAAAHIRirwAAAAAAAAAAAAAkItQ5AUAAAAAAAAAAACAXIQiLwAAAAAAAAAAAADkIhR5AQAAAAAAAAAAACAXocgLAAAAAAAAAAAAALlIphZ5o6OjFRsbm5m7BAAAAAAAAAAAAAA8xCajG+zdu1f79u1Tnz59lC9fPknS1atXNWrUKB09elTW1tZq166dhg0bJoPBkOmBAQAAAAC515EjR3TixAndvn1bRqMx2XqDwaDevXtbIBkAAAAAALlHhou83333nS5duqQhQ4aY2z777DMdOXJEXl5eioqK0po1a1S5cmW1adMmU8MCAAAAAHKn69eva9iwYfrjjz9kMpke248iLwAAAAAAactwkffUqVOqV6+eeTk6Olq7du1S06ZNNXnyZMXHx+u9997T999/T5EXAAAAACBJ+vzzz3X8+HG1atVKLVu2VNGiRWVtbW3pWAAAAAAA5EoZLvJGRUWpUKFC5uXDhw/LaDTqjTfeeLBDGxt5e3tr06ZNmZcSAAAAAJCr7d27V/Xr19fYsWMtHQUAAAAAgFzPKqMb5M+fXzdu3DAvHzhwQFZWVqpdu7a5zWAw6P79+5mTEAAAAACQ65lMJpUvX97SMQAAAAAAyBMyfCdvpUqV9L///U9du3aVvb29tmzZopo1a8rR0dHc599//1XhwoUzNShyJ6v4GBlktHQMWJCVSSpXwkW2xjsyPP7Ra3hGWJmkEkVcLB0DAABYQO3atXXy5ElLxwAyJCbeSkYZsv24dlZG2VtxAgUAAADg8TJc5O3Zs6d8fHz0zjvvJGlLdPfuXf32229q2LBh5iREruYYc1rWxruWjgELyydJ3NyP/y/O1t3SEQAAgAV88MEH6t27t7799lt17drV0nGAdDl911F3jdn/7OiqTtGyt0rI9uMCAAAAyD0yXOR9/vnnFRwcrK1bt0qSGjdurFq1apnXnzx5Ui+88ILefPPNzEsJAAAAAMhVPvroo2RtFSpU0KxZs7R69WpVqFBBzs7OKW7Lc3sBAAAAAEhdhou8klS1alVVrVo1xXU1a9ZUzZo1nypUTjZw4ECFhoZqwoQJOaqQPXHiRB07dkyrVq2ydBQAAAAA0MaNGx+77uLFi7p48WKK6wwGwzNV5A0KClJwcHCK69q0aaMxY8Zk2rHCw8O1ceNGtW3bVsWKFXtsv4kTJ2rTpk1p7i80NDTTsmWG+Ph4LVq0SA0aNJCnp6el4wAAAABAlnqiIm+imJgYXbhwQXfv3lXt2rUzK1OOdfXqVf3222+SpM2bN+eoIm/v3r11584dS8cAgAwLCwvTqlWrtGvXLp07d07W1taqUKGC+vTpo06dOslgSPoMtG3btunTTz/V8ePHZW9vr8aNG2vixIlyc3Oz0CsAAAAp2b9/v6Uj5Bq2traaN29esnZXV9dMPU5ERISCg4PVoEGDVIu8vXv31ltvvWVeXrRokU6fPq3Jkydnap7MlpCQoODgYOXLly9PFnlnzJihsLAwHT58WBcuXFCNGjX066+/Prb/gQMHNHnyZB08eFBWVlaqV6+exo8frxo1amRjagAAAABZ5YmKvOfOndPMmTO1f/9+mUwmGQwG7d27V5J05MgRTZkyRcOHD1edOnUyNaylbd26VUajUQ0aNFBoaKiuXr2qwoULWzRTbGysHBwcVLp0aYvmAIAnNXv2bO3YsUOtW7dWz549FRcXp++//179+vXT7t27FRAQYO67YcMG9ejRQzVq1NCkSZN069YtBQYGqkWLFtqxY0eqX1YCAADkVAaDIUcVJUuXLp3kHNPFxUV2dnaZmjHxXBbpN2nSJBUsWFC1a9fWjRs3Uu174MABtWrVSiVKlNCoUaMkSQsWLNAbb7yhn376SVWqVMmOyAAAAACyUIaLvOfPnzffNdq4cWNdvXpVR48eNa+vXr26bt++rc2bN+e5Iu+PP/6oihUrytfXV3v37tXWrVvVrVs383pvb2/5+Pjo/v37Wrt2rWJjY9WoUSONHj1aFy9e1Keffqo//vhDJUuW1NChQ1W3bt0k+9+yZYuWLVums2fPytnZWa+99poGDRpkPvE9ePCgfHx89Pnnn2vr1q3as2ePKleurMDAwBSna7569armzZunkJAQ3bp1S0WLFlXTpk3l6+srSdqzZ49WrFihkydP6u7duypTpoy6du2qli1bmveReMxZs2Zp27Zt2rlzpxwdHfXmm2+qf//+sra2zsq3HMAzoG/fvpo7d26SL/n69eun1q1ba9myZfL19VW1atV0//59jRw5UqVKldLmzZvNz/B7/fXX1bhxY02fPl2ff/65pV4GAABAltq8ebO+//57nT59WvHx8XJ3d1efPn304osvmvtER0drzpw5CgkJ0Y0bN5Q/f35VrVpVEyZM0N9//y0fHx9JD+7UTZQZUy7v2LFDixYt0pkzZ+To6KiGDRtq0KBBcnFxkSTFxcWpYcOG8vPz082bN7Vp0yZFR0dr9+7dkqRDhw4pMDBQf/31l2xtbeXt7S0/Pz+VLFnSfIwWLVqoWbNmcnNz09KlS3Xr1i09//zzGj16tIoVK2Y+hiTNnDlTM2fOlCQtXLhQnp6eio2N1bx58/Tzzz/rxo0bKlWqlDp16qQOHTo89evPLmFhYSpXrpwkpVlwHzlypOzs7PTjjz+a38f27durXr16Gjt2LI96AgAAAPKADBd5AwMDFRcXp+DgYFWrVk0LFixIUuS1trZWzZo1k7TlBf/884/+/vtvDRo0SJUrV5aHh4c2b96cpMgrSWvWrFGtWrU0fvx4nTt3TrNnz5atra2OHj2qzp07q0ePHlqyZIk+/PBDbdiwwVyk+O677zRz5kx16tRJAwcOVEREhObOnatbt27po48+SnKMadOmqWnTpvrkk08emzcqKkq9e/dWfHy8+vTpIzc3N126dEm///67uU94eLjq16+vrl27ytraWmFhYZo8ebISEhLUpk2bZMds1qyZpk2bpoMHD+qrr75SqVKl1K5du6d9awE84+rXr5+szcrKSm3atFFISIj+/PNPVatWTSEhIQoPD9fo0aPNvzsl6fnnn9fLL7+sNWvWaPr06Vx8AgBADvW4584+zGAwyMnJSW5ubvLy8nqm7vSMj49P1mZtbW1+dEV4eLiaNm2qMmXKyGQyKSQkREOGDNGcOXPk7e0t6UFxMyQkRAMGDFCpUqV048YNhYaG6t69e6pcubJGjBih6dOny9/fXx4eHpmS+5dfftGoUaPUpEkT9e/fX5GRkZo7d65OnDihr776Sra2tua+y5cvl6enp8aMGaN79+5Jko4dO6aBAweqVq1amjJliu7cuaP58+erb9+++uabb1SgQAHz9jt37lTZsmU1bNgwxcTE6IsvvtDEiRM1d+5c2dnZad68eerfv7+6dOmipk2bSpLKly8vSRozZoz279+vfv36qUKFCvr11181ffp03blzR++9916mvBdZLbHAm5bTp0/r4MGD6t69e5JCecmSJdW2bVstX748R8xMBgAAAODpZLjI+9tvv6lJkyaqVq3aY/uUKFFC+/bte6pgOc3mzZtlZWWlZs2aSXpwFfHcuXP1zz//mE8apQfPTEp8TlGDBg0UFhamDRs2aPr06WrcuLEkqWjRouratatCQ0PVpEkTxcTEaN68eerSpYs++OAD874KFiyoDz/8UD179kxyAl6/fn0NHjw41bzLly9XZGSkVq5cmWSardatW5t/fviKZaPRKC8vL129elVr165NVuR95ZVXzHcAe3t768CBA/r5558p8gLIMuHh4ZJk/vLp0KFDkmT+EvNhdevW1a5du3T69GlVrFgx+0ICAIB0W7BggblgaTKZkq1/eJ3BYNBzzz2ngQMH6u23387WnJZw7969JHfkJho3bpxatWolKendt0ajUXXq1NHZs2e1bt068+ej48ePq3nz5knO+1577TXzz+7u7pIkDw+PTJt6ef78+apRo4amTp1qbitdurR8fX21fft2tWjRwtxeoEABffLJJ+Z/a+nBnbaFCxfW7NmzZWPz4CuK6tWrq1OnTlqzZo169eqV5HgzZswwF45v3LihmTNn6ubNm3JxcVH16tUlPfhO4uHX98cff2jXrl0aOXKk+VnD9evXV3R0tL766it16tQpT11QkNbn5mXLlun3339PMjYAAAAA5D4ZLvLGxsaqUKFCqfa5e/duiiftuZXJZNLWrVtVu3Zt8/MeW7RoocDAQG3ZskUDBgww9330JMrNzU1S0jvVEtsuX74sSTp69KhiYmLUtGnTJFdv16lTRyaTSX/++WeSIu/LL7+cZuYDBw7Iy8sr1Wf1Xr58WfPnzzc/X9hoNEpSkjvkEj16p527u7uOHDmSZg4ASEni75vHuXz5spYsWaIyZcrI29tbCQkJ5qJv0aJFlZCQkKR/4u/mixcvZtpdKch6ieMgrfGAZwPjAYkYC3nXqlWrNGPGDP3zzz/q2LGjatSooYIFC+rGjRs6evSoVq9erQoVKqhnz546c+aMFi9erE8//VSFChUyXzCbV9na2mrBggXJ2h++C/PMmTOaN2+efv/9d924ccN8zv3wBW5Vq1bVpk2bVKhQITVo0EAVKlRIUlDNbFFRUTpz5oz++9//JmmvU6eOXF1ddfjw4SRF3pdeeilZnrCwMLVu3dpc4JWkMmXKqGrVqjp8+HCSvl5eXknuDE4sWl+5csU8NXRKEveTeNF2oubNm+vHH3/UyZMn9fzzz6fnJWcfkynZZ96UpNQn8XNzsWLFHvu5+d9//03X/pG9+BsIS2DcwRIYd7AExh0sIatnncxwkbdkyZL666+/Uu1z9OhRcyEzLzh48KAuX76sd955R7dv35YkOTk5qXr16tqyZYt8fX3NJ6r58uVLsq2NjY3s7OySXBWceFKaOD3VzZs3JUk9e/ZM8fiXLl1Ksuzq6ppm5qioKJUtW/ax641Go4YOHaqoqCj17NlTZcuWlaOjo9asWaOtW7cm65/S60rMDwAZdfbs2ceui4uLk4+Pj27duqXJkyfr4sWLkh58eSc9KAA//OWeJPPv5jNnzqR6cQtyptTGA549jAckYizkPWvXrtVff/2lqVOnmi8sjY+PV758+fTiiy/K09NTo0aN0pYtW9S+fXtNmDBBQ4cO1YoVK/J8kddgMKQ6W1ZMTIwGDRqkfPnyaeDAgSpZsqQcHBw0f/58c0FPkoYNGyYXFxetXLlSAQEBKlSokDp06KCePXvKysoq03PfunVLklK8ELxQoUKKiopK0vbouWxCQoJiYmJS3N7V1VWRkZFJ2vLnz59kOfEzYVxcXJo57e3tk13QnHjcxNeRk8TGxelSxNnHro+Pj1dcXJxOnz6dbN2///4rSbp27Vqy9devX5ckXbhwIcVtkTPwNxCWwLiDJTDuYAmMO2QXOzu7VOt0mSHDRd6mTZsqODhYGzduNE8b9bAlS5bo1KlTGjRoUKYEzAk2b94s6cHzjWbOnJls/aFDh/TCCy888f4TnzH08ccfJ7lSO1GRIkWSLKfnSuwCBQokOyF+2MWLF3Xy5El9/PHHev31183tq1atSm9sAHhi5cqVS/GLxvv37+u9997TsWPHNGPGDHXt2tW8rmjRopIe3H3w6N26iReiuLu7cydvLmI0GnX27NnHjgc8WxgPSMRYyLtCQkLUrFmzVO+YbNasmXbt2qWhQ4dKenDn565du7IrYo517NgxXblyRdOnT09SDH60uOnk5KTBgwdr8ODBOnfunDZs2KD58+erWLFiKZ6/P63Eouu1a9eSrbt+/bpq1KiRpO3Rc1lra2s5OTk9dvtHi7pPkzMuLk7R0dFJCr2Jx82s42QmB3v7VD/X2tjYyP4xfUqVKiXpQRH70fX//POPpAd3S/O5OefhbyAsgXEHS2DcwRIYd8iLMlzk7d69u0JCQjR58mRt2LDBPL3w9OnTdezYMZ04cUKenp7q3Llzpoe1hLi4OP3yyy9q0KCB3nvvvSTrEhISNHToUG3evPmpiryenp5ydHTU5cuXkxRcn4a3t7e+/vprXbx4McW72mJjYyVJ9vb25rbo6Gjt3r07U44PAKmxsrJKNlVFfHy83n//fW3btk3Tpk1LNrtB4kUwV65cSXanS+L096VLl87yKTCQ+VIaD3h2MR6QiLGQ99y4cUNS6tNVGQwGXb9+3dynaNGiSR5p86xKPH+zs7Mzt/3777/6/fffHzuLSdmyZTVo0CCtX7/efMfmo7NKPa0CBQrI3d1dP/30k7p06WJuP3TokK5du6batWunuY9atWpp586d8vPzM0/ZfPHiRf355596//33M5QncftHX19ijm3btpmfyStJP/30k5ycnFSpUqUMHSdbGAzp+h2YUp/Ez82XL19Otj7xc3OpUqX4HZuD8TcQlsC4gyUw7mAJjDvkJRku8jo4OCgwMFBBQUFav369oqOjJUlr1qyRo6OjOnfuLF9f3yTP08nNdu3apZiYGHXs2DHFQm7jxo31yy+/aPjw4U98DGdnZ/n6+mrWrFm6cuWK6tatKzs7O0VERCgkJER+fn4Znn60a9eu2rx5s/r372+ejvnKlSsKCwvT6NGj5e7urmLFiikgIEAmk0nx8fFavHix8uXLZ/4CAQCyS0JCgvr27asffvhBH330kfr165esj5eXlyQpNDQ02ZSNBw4cUIECBbgbAQCAHKx06dLavn27evXqleLzU2/evKnt27cnOfeJjIw0z3yUl5lMJh09ejRZu5OTkzw8POTp6SknJydNmzZNvXr1UlRUlIKCgswznSTq3bu3GjVqpPLly8vOzk67d+/WrVu35O3tLUlyc3OTtbW1NmzYIFtbW9nY2KQ6TXR69O/fXyNHjtTo0aPVqlUrRUZGKjAwUJUqVdJrr72W5va9e/dW3759NXjwYHXp0kUxMTEKCgpSoUKF9Pbbb2coi7W1tdzc3LRjxw55enrKwcFB7u7uqlatml555RXNnDlTd+/eVfny5bVnzx5t3LhRAwcOTPJ4pbzg4c/Nj16sfuDAAVlZWalmzZqWiAYAAAAgEz1RJdbBwUF+fn4aOHCgzp07p9u3b8vR0VHlypXLM8XdRFu2bFGhQoXUoEGDFNe3bt1aW7dufeo7YDt16qQiRYpo2bJlWrdunaytrVWiRAnVr18/xS9A0lKgQAEFBwdr7ty5CgoKUkxMjIoWLaqmTZtKenAF96effqrp06fL399frq6u6tSpk2JiYvT1118/1WsBgIwwGo3y9fXV2rVrNW7cuMdO9//SSy+pePHi+vrrr+Xr62ueau/o0aP69ddf1aNHD67CAwAgB+vevbsmTZqkd999V506dVL16tVVsGBB3bhxQ8eOHdPKlSt17do1+fr6Snowy0doaKg8PT0tnDzr3b9/X717907W7uXlpXnz5snV1VWffPKJZs2apREjRqh48eJ6//33FRoaqmPHjpn716xZU1u2bFFERIRMJpPc3Nw0efJk1a9fX5Lk4uKi4cOHa+nSpdq2bZsSEhIUGhr6VNlfffVVffLJJ1q0aJGGDx8uR0dHNWzYUH5+fuY7h1NTo0YNBQQEKDAwUKNHj5aNjY28vb3l5+f3RAX+kSNH6osvvtDgwYMVFxenhQsXytPTU5MnT9a8efO0fPly3bhxQ6VKldKIESPUoUOHJ3nZOZqHh4dq166t9evXy9/fXyVKlJAkRUREaP369Xr11VdVuHBhC6cEAAAA8LQMN2/eNFk6BPIu56ijsjbetXQMADnIVVt3WT3nai7I+vv768svv5SXl1eKd/BWr17d/Dy377//Xj179lSNGjXUo0cP3b59W3PnzpW1tbV27typ4sWLZ+trwdNJSEjQ6dOn5eHhQYEejAeYMRbyttWrV2vOnDmKjY1N8nxWk8kke3t7DRw4UJ06dZIkRUVFaffu3apatarKly9vqch4xh297ay7xuz/XVTVKVr5bBKStK1YsUIXLlyQJAUEBMjBwUF9+vSR9OAZuw9Pmb1//361bt1aJUuWVN++fSVJQUFBunr1qrZt2/bUd3Aja/A3EJbAuIMlMO5gCYw75EVPddvt3bt3dfv2bRmNxhTX82U7ACAtYWFhkh48uy2lIu+HH35oLvK2a9dODg4O+uyzzzR27FjZ2dnp1Vdf1YQJE/ibAwBALtChQwc1a9ZMu3bt0t9//607d+7I0dFRFStWVMOGDZPcuVmgQAG1atXKgmmBnGXp0qUKCQkxL0dFRWnKlCmSHsx683CRt169evrhhx80efJkTZkyRVZWVqpXr56+/vprCrwAAABAHvFERd7Vq1drxYoVunjxYqr99u3b90ShAADPjk2bNmWof4sWLdSiRYssSgMAALJa/vz5Kd4CTyCjn5sTC70AAAAA8qYMF3m/+eYbzZ49W/nz51fLli1VpEgRbm0HAAAAAAAAAAAAgGyS4SLvqlWrVKpUKS1evFj58+fPikwAAAAAgDzmo48+SnffsWPHZmESAAAAAAByvwwXea9du6a33nqLAi/S5Y6ThwxK+ZnNeDaYTFJcXKzs7R1kMFg6DSzNZJLiYmL1nKWDAACAbLdx48ZU1xsMBplMJhkMBoq8yDE8nrsjo7L/RMbOivNoAAAAAKnLcJG3TJkyioqKyoosyIOMNk6WjgALS0hI0NmIS/Lw8GBqdyghIUERkZfkkc/V0lEAAEA2279/f4rtMTExOnHihAIDA+Xq6qopU6ZkczLg8ZxsKLYCAAAAyJmsMrpB9+7dtWvXLv37779ZkQcAAAAA8AxxcnKSl5eXZs+erZMnTyooKMjSkQAAAAAAyPEyfCdv8eLF5e3trf/85z/q0qWLKlWqJCenlO/W9G2z9HcAACAASURBVPLyeuqAAAAAAIC877nnntOLL76oH3/8Ub6+vpaOAwAAAABAjpbhIq+Pj4/5WUlBQUEypPCQzcTnKO3bty9TQgIAAAAA8r74+HgeDwQAAAAAQDpkuMg7duzYrMgBAAAAAHiGHTlyRNu2bZO7u7ulowAAAAAAkONluMjbqlWrrMgBAAAAAMjDfHx8Umw3Go2KjIxUeHi4DAbDY/sBAAAAAID/k+EiLwAAAAAAGRUeHp5iu5WVlfLly6fWrVurQ4cOqly5cjYnAwAAAAAg90mzyHvp0iVJUpEiRWRtbW1eTo/ixYs/eTIAAAAAQJ6xfv16S0cAAAAAACDPSLPI27ZtWxkMBn333XcqW7aseTk99u3b99QBAQAAAAAAAAAAAAD/J80ib+/evWUwGOTi4pJkGQAAAACAjDKZTAoLC9OpU6cUExMjJycnVahQQbVq1eJcEwAAAACAdEqzyNu3b99UlwEAAAAASI+DBw9q8uTJioiIkMlkMrcbDAaVKFFC/v7+qlOnjgUTAgAAAACQO6RZ5AUAAAAA4Gn9+eef+uCDD5SQkKAWLVrIy8tLrq6uun79ug4fPqxt27ZpyJAhCgoKUtWqVS0dFwAAAACAHC3DRd6LFy/q9OnTqlOnjhwdHSVJ8fHxCg4OVkhIiOzt7dWlSxe9/vrrmR4WAAAAAJA7LViwQNbW1lq4cKEqVaqUZF2bNm3UtWtX9e3bV8HBwfr8888tlBIAAAAAgNwhw0XeoKAgHThwQJs2bTK3BQYGatmyZbK3t1d8fLzGjBmjggUL6oUXXsjUsAAAAACA3OnIkSNq2rRpsgJvokqVKqlp06basWNHNicDAAAAACD3scroBseOHVPdunVlZfVg0/v372vdunWqXr26tm3bpvXr16tgwYJatmxZpocFAAAAAOROcXFxKlCgQKp98ufPr7i4uGxKBAAAAABA7pXhIu+1a9dUrFgx8/LRo0cVExOjjh07ysHBQUWKFFGjRo30999/Z2pQAAAAAEDu5ebmpt27dys+Pj7F9fHx8QoJCVGZMmWyORkAAAAAALlPhou8tra2Sa6sPnTokAwGg+rWrWtuy5cvn6KiojInIQAAAAAg12vTpo3Onj2rQYMGKSwsTEajUZJkNBoVFhamQYMG6ezZs2rbtq2FkwIAAAAAkPNl+Jm8bm5u2rt3r+7fvy+DwaCffvpJHh4eKly4sLnPpUuXVLBgwUwNCgAAAADIvTp16qSTJ09q48aN6t+/vwwGgwoUKKCoqCiZTCaZTCa9+eab6ty5s6WjAgAAAACQ42W4yNupUyeNHz9eb731lmxtbRUeHq5hw4aZ15tMJh05ckQVKlTI1KAAAAAAgNzLYDBo7NixatasmbZs2aJTp07pzp07KlKkiCpUqKAWLVqoXr16lo4JAAAAAECukOEib4sWLRQVFaVNmzZJkvr166cOHTqY1x84cEDR0dF66aWXMi8lci2r6BgZ/v80bHg2WZmkcvldZBt9RwaDpdMgsxnt7GRysLd0DAAAkIvUq1ePYi5yjRirWBkNpkzbn53RRvYm20zbHwAAAIBnV4aLvJLUuXPnx06h5e3tre3btz9VKOQdjidOy/rOXUvHgIXls3QAZJnomlWVQJEXAACkQ/369dWsWTNNmjTJ0lGAdDvtGKG71vcybX9Vo91kn0CRFwAAAMDTs7J0AAAAAABA3ufs7KwiRYpYOgYAAAAAAHlCmnfyHjp0SJJUvXp12dvbm5fTw8vL68mTPYOCgoL09ddf69dff33qfU2dOlX79u3T+vXrJUkHDx6Uj4+PFi5cKE9Pz6fePwAAAABkxPPPP68///zT0jGe2L59+/Tdd9/p+PHjio6OVsGCBVWnTh1169ZNlSpVyvTjhYeHa+PGjWrbtq2KFSuWqftt166dJk+erGbNmiVbn3jumJZx48apVatWmZYrM2zfvl03b97U22+/bekoAAAAAJDl0izy+vj4yGAw6LvvvlPZsmXNy6kxmUwyGAzat29fpgXF06lcubIWLlyo8uXLWzoKgDxsxowZCgsL0+HDh3XhwgXVqFHjsReumEwmBQcHa/HixTp16pQcHBz04osvaty4capatWo2JwcAAFltwIAB6tOnj5YsWaLu3bvL2tra0pHSbcGCBVqwYIEaNmyo4cOHq1ChQoqMjNTPP/+sd999V/v378/0Y0ZERCg4OFgNGjTI1CJvWhLPHROdOHFC06dPl7+/vzw8PMztpUuXzrZM6fXLL7/o7Nmzua7IO3XqVE2bNu2x6z08PDJ0wT0AAACAZ0OaRd6xY8dKkgoXLpxkGbmLs7Mzd/ACyHKTJk1SwYIFVbt2bd24cSPVvh988IGWLFmiRo0a6T//+Y9u3ryp4OBgNWvWTFu2bFH16tWzKTUAAMgOy5cvV4UKFRQYGKhVq1apYsWKKliwYIoXEeek8859+/ZpwYIF6t69u/z8/JKsa968uXbv3m2hZP8nNjZWDg4OmbKvR88d79178DxaDw+PTDunNJlMun//vuzs7DJlf7ld69atkxTQE+3du1eLFy9W8+bNLZAKAAAAQE6XZpH30emXctp0THlV4hRa48eP18mTJ/Xjjz/KyspKr7zyioYOHZrkBP7cuXOaNm2ajh49qoIFC6pbt27J9pfSdM0rVqzQ1q1bde7cOVlZWalixYoaMGCAatSoYd4ucQrppUuXavr06Tp27JiKFSum999/nxNNAMmEhYWpXLlykpTql4BHjx7VkiVL1KxZM61cudLc3rlzZ9WvX18jR47UDz/8kNVxAQBANtq4caP558jISEVGRqbYz2Aw5Kgi77Jly+Tq6vrYKYwbNmyYZHnv3r1auHChTpw4ITs7O7388ssaMmSIXFxcJKXvXO/hKZN79+5t3ndoaKh53eeff66tW7dqz549qly5sgIDA7Vnzx6tWLFCJ0+e1N27d1WmTBl17dpVLVu2zKJ358Edx7Nnz1ZoaKju3bunypUry8fHRy+88IK5j7+/v86ePasBAwboyy+/1JkzZzRhwgQ1a9ZMN2/eVEBAgHbv3q2YmBiVK1dOvXr1UpMmTczbBwQEaO3atQoKCtL06dP1559/qkSJEurfv7+5n7+/v3766SdJkre3tySpffv2GjVqlCRpx44dWrRokc6cOSNHR0c1bNhQgwYNMv+7WFKNGjWSnIcnSnz8Uvfu3bM7EgAAAIBcIM0iLyxr/vz5atCggT766CP9888/+vLLL1WwYEH5+vpKenBVtZ+fn6ysrDRmzBjZ2dnpq6++0vXr19Oc/iwiIkLt27dXiRIldO/ePW3ZskX9+vXTsmXL5O7ubu6XkJAgf39/vfXWW+rRo4fWrFmj8ePHq0qVKipbtmyWvn4AuUtigTctISEhkh4UdR/m5uaml19+Wdu2bdP58+fl5uaW2REBAICFZMWUxlktPj5ev//+uxo3bixbW9s0++/cuVMjR45U8+bN1bNnT92+fVuBgYEaPny4FixYkKRvaud6lStX1ogRI1KcJjnRtGnT1LRpU33yySfmtvDwcNWvX19du3aVtbW1wsLCNHnyZCUkJKhNmzZP/4Y84vbt2+rXr58MBoOGDRsmZ2dnrVy5UoMGDVJgYKBq1qxp7nv58mV9/vnn6tmzp4oVK6ZixYopPj5efn5+Cg8Pl6+vr4oXL64ff/xRI0eO1JQpU9S0aVPz9vfv39eYMWPUuXNn9erVS9999538/f21evVqlSpVSv3791dUVJQiIiI0YcIESZKrq6ukB9M4jxo1Sk2aNFH//v0VGRmpuXPn6sSJE/rqq6/S9W+b3SIjI/XTTz/Jy8uLGW4AAAAApCjDRd5Lly6lu2/x4sUzuns8olKlSuYrj+vXr68//vhD27dvNxd5N27cqEuXLmn58uXm5+3Wrl1bbdq0UcGCBVPd95AhQ8w/JyQkqF69evrrr7/0ww8/JJmGLCEhQX379lXjxo0lPbjKuHnz5tq+fbt69eqVmS8XwDMiNjZWkvTcc88lW5fYdujQIYq8AADAoqKiohQXF5euc1uTyaQvvvhCjRo10sSJE83t7u7uevfdd7V37141aNDA3J7auZ6zs7P5wtvHTZNcv359DR48OElbhw4dzD8bjUZ5eXnp6tWrWrt2bZYUeb///ntdvnxZK1asMOdt0KCBOnbsqAULFiggIMDc99atW5o9e7aqVatmbvv555/1119/adasWeb35sUXX1RkZKTmzZuXpMgbFxenwYMHm/tVqVJFb7zxhnbu3Klu3bqpTJkyKlCggG7cuJHs/Zo/f75q1KihqVOnmttKly4tX19fbd++XS1atMj09+ZprVixQvfv3+cuXgAAAACPleEib9u2bVN8ZlJK9u3bl+FASKp+/fpJlt3d3fW///3PvHzs2DGVK1fOXOCVJBcXF3l5eenMmTOp7vvo0aMKCgrSiRMndPPmTXN7SnfnPpzD2dlZRYoU0eXLlzP8egDkLSbTgwtBUvPweqPRKOnBl5qStHv37iRTv8fGxurAgQOSpAsXLqS5b+RuieMh8f/xbGM8IBFj4dkQHx+v8+fPKyYmRk5OTnJzc5ONTfLT07RmJ8pqJpNJktJ1Dnz+/HmFh4dr4MCBio+PN7eXL19erq6uOn78eJIib1rneml5+eWXk7VdvnxZ8+fPV2hoqK5evWr+78jZ2Tnd+82IsLAwVaxYMclMUDY2Nnrttde0YsUKmUwm83vn6uqapMCbuH3+/PmTvC+S1KxZM02bNk1Xr15V4cKFJT0YC3Xr1jX3cXFxUcGCBdM8L42KitKZM2f03//+N0l7nTp15OrqqsOHD2dvkddkStdn3G+++UbPPfec2rdvz2fiZwh/A2EJjDtYAuMOlsC4gyVk9Tlthou8vXv3TvEENyYmRidOnNChQ4f04osvJjt5w5PJnz9/kmVbW1vdu3fPvHz16lXzFFQPc3V1TbXIGxERIT8/P1WoUEHDhg1T0aJFZWdnpylTpiTZvyTZ2dkleQZwSjkAPJviYmN19krKMzzEx8crLi5Op0+fTrauQoUKKleunBYsWCB7e3s1atRIt2/fVlBQkK5cuSJJ+vfff1PcFnnP2bNnLR0BOQjjAYkYC3lTVFSUvv32W+3fv1/37983t9va2qpevXrq2rWrChQoIOnBeYilHw/j4uIie3v7dM1olXjh7OjRo1Nc/+g+0jrXS8uj54FGo1FDhw5VVFSUevbsqbJly8rR0VFr1qzR1q1b073fjLh165YKFSqUrL1QoUK6d++eYmNjzbO0pHTeeuvWrRTbE/cZFRVlLvI+99xzyS4EsLW1VVxcXJoZH97no8eJiopKdfvMFhsXq0tn/021z/Hjx/XXX3/pjTfe0NWrV3X16tVsSoecgr+BsATGHSyBcQdLYNwhu2THOW2Gi7x9+/ZNdf3OnTs1btw49e7d+4lDIf0KFy6s48ePJ2u/fv16qtvt379fMTExmj59epJpnaOjo1M8+QWAlNg7OMijcPJnxEkP7uKwt7dP8gw5o9Gos2fPqkKFClq3bp18fHz0xRdf6IsvvpD0YHq/Dz74QJ999pnc3NxSfP4c8o7E8VCuXDlZWVlZOg4sjPGARIyFvOvatWsaNmyYLl26pJIlS8rT01Ourq66fv26jh49ql9//VV///23goODc8w5iY2NjWrVqqXQ0FDFx8eneLdxosTi9NChQ1OcXtnFxSVTsz168fXFixd18uRJffzxx3r99dfN7atWrcrU4z4sf/78Kd5Je+3atWQXC6d0sXj+/Pl17dq1FLeX/u89fdqMD+/zYdevX1eNGjWe+hgZ4WDvkOZn3C+//FKS1K9fPz4PP2P4GwhLYNzBEhh3sATGHfKiDBd509K4cWN5e3vryy+/VGBgYGbvHo+oXr26Nm3apH/++cc8ZfPNmzd16NChVJ/JGxsbK4PBIFtbW3NbWFiYIiIiLH61PIDcw2BIe8qJlNZbWVnJ3d1dW7Zs0blz53Tx4kUVK1ZMFSpU0IQJEyQ9eM6apadoRPawsrLi3xpmjAckYizkPQsXLtSlS5c0dOhQdejQIckXK0ajUWvXrtVnn32mhQsXmp9VmxN069ZNfn5+mj9/vgYMGJBs/e7du9WwYUOVLVtWxYsX1/nz59W5c+enPm7iuVp67+6NjY2VJNnb25vboqOjtXv37qfO8ji1atVSQECAzpw5Y56yOSEhQb/88otq1aqV5jTXtWrV0sqVK5M9r/jnn39WmTJlzHfxppeNjU2y96tAgQJyd3fXTz/9pC5dupjbDx06pGvXrql27doZOsZTMxhS/d0WGxurtWvXqly5cmrUqFG6H5eFvIW/gbAExh0sgXEHS2DcIS/J9CKvJLm5uWnNmjVZsWs8olWrVlq8eLGGDRsmHx8f2dnZadGiRcmm/npU3bp1ZWVlpYkTJ6pjx44KDw9XcHCwihYtmk3JAeCBsmXLJrm45Oeff1b+/PlVr149C6YCAACZLSQkRI0aNVKnTp2SrbOyslKHDh20f/9+/frrrxZI93j169dXnz59FBwcrDNnzqhFixYqVKiQrl69qu3bt2vHjh3av3+/DAaDhg4dqpEjRyo2NlavvPKKnJycdOXKFe3fv1/t2rXLUEHRzc1N1tbW2rBhg2xtbWVjY5PqY5Hc3d1VrFgxBQQEyGQyKT4+XosXL1a+fPnMBeDM1q5dO61atUoffPCB+vfvL2dnZ61atUoREREaP358mts3btxYVapU0bhx4+Tr66vixYtr8+bNOnjwoKZMmZLhPO7u7tq2bZu2bt2qMmXKyNXVVcWLF1f//v01cuRIjR49Wq1atVJkZKQCAwNVqVIlvfbaa0/y0rPMhg0bdOvWLQ0aNIgCLwAAAIBUZXqR12Qy6ciRI0muHkbWsbe315w5czRt2jRNmjRJLi4ueuedd3Tu3Dnt27fvsduVL19e48eP14IFCzR06FCVLVtW/v7+WrJkSTamB4CklixZomPHjmnYsGFycnKydBwAAJCJbt68qXLlyqXax93dXXv37s2eQBnQt29feXp6auXKlZo2bZqio6Pl6uqq2rVrKzg42NyvUaNGCggI0FdffaUJEyYoPj5exYsXV926dVWqVKkMHdPFxUXDhw/X0qVLtW3bNiUkJCg0NPSx/W1tbfXpp59q+vTp8vf3l6urqzp16qSYmBh9/fXXT/zaU5MvXz7Nnz9fs2bN0qeffqp79+6pSpUqmjNnjmrWrJnm9jY2Npo9e7bmzJmjwMBAxcTEqFy5cpo6deoTFV/feustnThxQp999pmioqLUvn17jRo1Sq+++qo++eQTLVq0SMOHD5ejo6MaNmwoPz+/JLNb5QTffPONrKys9M4771g6CgAAAIAcznDz5k1TRjY4dOhQiu1Go1GRkZHavHmzQkND1bZt2xw1xRYsw/ngUVnfuWvpGACySHTNqkrIn8+8vGLFCl24cEGSFBAQIAcHB/Xp00eSVKZMGXXs2FGnT5+Wh4eHPvjgA0mSp6enbG1t9b///U/r169XkyZN9O2338rOzi77XxCyVUJCgnk8ME0OGA9IxFjIu9q2basyZcooICDgsX0GDRqk8+fPa/369dmYDHi8o85ndNc6fVNmp0fVaDflS3guxXXnz59XzZo19dprr2n16tWZdkzkHvwNhCUw7mAJjDtYAuMOeVGG7+T18fF57JRBJpNJBoNBjRo1Mn95DwB4dixdulQhISHm5aioKPNUey+99JI6duxoXufl5aVFixbp+++/V3x8vCpUqKCpU6eqT58+srHJkqcJAAAAC3r11Ve1YsUKzZ07Vz179tRzz/1foevu3btavHixDhw4kOS5qcCzZPny5TKZTOrevbulowAAAADIBTL8LfrYsWNTbLeyslK+fPlUqVIlFStW7KmDAQByn02bNqW6PiEhwfxzz5491bNnz6yOBAAAcog+ffooNDRUS5Ys0Zo1a1SxYkW5urrq+vXr+vvvvxUdHS0PDw/zLCDAs2bkyJEaOXKkpWMAAAAAyCUyXORt1apVVuQAAAAAAORhzs7OWrRokRYtWqStW7fq8OHD5nXFixfX22+/newOXwAAAAAAkDLmwwQAAAAAZAsHBwf5+vrK19dX0dHRunPnjhwdHeXs7GzpaAAAAAAA5CrpKvLeunVLHTp0UOnSpRUUFPTYZyXGx8erb9++Cg8P1+rVqzlRh+5U9pDBaLR0DFiQySTFxcbK3sFBj3mcN3Ixo52dpSMAAIBcytnZWadOndKJEydkNBr1/PPPq3r16paOBSThcaeEjAZTpu3Pzsi19gAAAAAyR7rOLtatW6fbt29r1KhRjy3wSpKNjY38/f3VvXt3rVmzRj169Mi0oMidjM5Olo4AC0tISNDZK5fkUdhD1tbWlo4DAACAbPbdd99p+fLlunnzpqpUqaIRI0bIzc1NI0aM0N69e5P0bd68uSZOnGihpEByTkYHS0cAAAAAgBRZpafT7t27Vb16dVWsWDHNvuXLl5enp6d27dr11OEAAAAAALnX7t27NWPGDF26dEn29vYKCwvT8OHD9dVXX2nPnj2qXbu23nnnHbVu3VrOzs7aunWr1q1bZ+nYAAAAAADkeOkq8p45c0bVqlVL906rVKmis2fPPmkmAAAAAEAesHLlSjk6Omrp0qXatm2bli1bphs3buibb77Re++9p8DAQPn5+cnf31/ffvutnJ2d9cMPP1g6NgAAAAAAOV66iryxsbFycEj/FEUODg6Ki4t74lAAAAAAgNzvzJkzeuWVV1SpUiVJUsWKFfXKK68oLi5OHTp0SNK3SJEiatSokc6cOWOJqAAAAAAA5CrpKvIWKFBAERER6d5pRESEChQo8MShAAAAAAC537Vr11SyZMkkbSVKlJAkFStWLFn/YsWK6e7du9mSDQAAAACA3CxdRd5q1app7969iomJSbNvTEyM9u7dq6pVqz51OAAAAABA7mU0GmVtbZ2k7dHlhxkMhqyOBAAAAABAnpCuIu+bb76p27dva8qUKYqPj39sv4SEBH388ceKjo5Wy5YtMy0kAAAAAAAAAAAAAOABm/R0atKkierXr6/t27fr/Pnz6tq1q7y8vFSkSBFJUmRkpA4dOqRvv/1Wp06dUoMGDfTqq69maXAAAAAAQM63Y8cOXbhwwbx86tQpSdL48eOT9U1cBwAAAAAAUpeuIq8kTZ06VePGjdPu3bv10UcfpdjHZDKpYcOGmjRpUqYFBAAAAADkXqdOnUqxeLtly5YU+zNlMwAAAAAAaUt3kdfR0VGfffaZ9u7dq02bNuno0aO6fv26JMnV1VWenp5q2bKlGjRokGVhAQAAAAC5x/fff2/pCAAAAAAA5EnpLvImatCgAYVcAAAAAECaSpQoYekIAAAAAADkSVaWDgAAAAAAAAAAAAAASD+KvAAAAAAAAAAAAACQi1DkBQAAAAAAAAAAAIBchCIvAAAAAAAAAAAAAOQiFHkBAAAAAAAAAAAAIBehyAsAAAAAAAAAAAAAuQhFXgAAAAAAAAAAAADIRSjyAgAAAAAAAAAAAEAuYmPpAMjbrOJjZJDR0jFgQVYmqVwJF9ka78hgytpjGQ12MlnbZ+1BAAAAADwzYuKtZJQhw9vZWRllb5XFJ0AAAAAAnmkUeZGlHGNOy9p419IxYGH5JOl+1h8nOl9VJYgiLwAAAIDMcfquo+4arTO8XVWnaNlbJWRBIgAAAAB4gOmaAQAAAAAAAAAAACAXocj7GPv27dOQIUPUrFkzvfjii2rZsqXGjx+vkydPZsr+J06cqI4dO5qXN27cKG9vb129ejXV7YKCgvTyyy9nSgbgWTBjxgy999578vT0lIuLy2P/+7l586bmzp2rdu3aqWrVqipRooS8vb01atQoXbt2LZtTAwAAAJkrKChI3t7eKf5v8uTJmXqs8PBwBQUF6fLly6n2++WXX+Tt7a3t27cnW3fhwgU1bNhQc+bMyZRM/v7+6tatW6bs60mcO3dOLi4uKf6vRYsWFssFAAAAIPdiuuYULFiwQAsWLFDDhg01fPhwFSpUSJGRkfr555/17rvvav/+/U99jN69e+vOnTuZkBZAaiZNmqSCBQuqdu3aunHjxmP7/fbbbxo7dqwaNWqk/v37y8XFRYcPH9aCBQu0fv167dixQ8WKFcvG5AAAAEDmsrW11bx585K1u7q6ZupxIiIiFBwcrAYNGqT6GbpJkyZq3LixPv/8c9WrV0/Ozs7mddOnT1eRIkX0/vvvZ2o2S2vVqpVat26dpK1IkSIWSgMAAAAgN6PI+4h9+/ZpwYIF6t69u/z8/JKsa968uXbv3v1U+4+NjZWDg4NKly79VPsBkD5hYWEqV66cJMnT0/Ox/SpWrKjffvtN7u7u5rYePXrohRde0KBBgzRnzpxMv8MBAAAAyE4GgyHVz8SWMHz4cHXu3FlffvmlPvzwQ0nSli1btH//fgUEBMjBweGp9p94Dp5TVK9eXZ07d7Z0DAAAAAB5ANM1P2LZsmVydXWVj49PiusbNmwoSdqzZ4/8/PzUokULNWrUSN27d9emTZuS9D148KC8vb21e/dujRkzRk2aNNGQIUMkJZ+uOVFERIT8/Pz0yiuvqGXLllq6dGmKOU6ePKk+ffqoYcOGat++fbJjS9Lx48c1aNAgNW7cWI0aNdKwYcP077//JumzYsUK9ezZU02aNNHrr78uHx8fHTt2LEmfxCmiz5w5Ix8fHzVs2FAdOnTQ1q1bH/MuAjlHYoE3LWXLlk1S4E3Url07SdKff/6ZmbEAAACAHGnz5s3q16+fmjZtqldffVW9evXSnj17kvSJjo7W1KlT1apVK7300kt644039N///le3bt3SwYMHzefTvXv3Nk8J/ThFihTRgAEDtHbtWh05ckS3bt3SF198oVatWiXbbt26dercubNeeukltWzZUjNmzFBsbKx5/dmzZ+XtJps6YQAAIABJREFU7a3Nmzdr6tSpev311/Xee+899tizZs1So0aNtG/fvid5q55YbGwsM3sBAAAAeGrcyfuQ+Ph4/f7772rcuLFsbW1T7RseHq769eura9eusra2VlhYmCZPnqyEhAS1adMmSd9p06apadOm+uSTT9LMMGbMGLVs2VLvvPOOfv31V82ZM0f58uUzF5okKSEhQSNGjFDnzp3Vu3dvbdq0SRMnTlThwoVVr149SQ8KvP369VOdOnU0ceJEGY1GBQcHa8CAAVq5cqXs7OwkPSgqt2/fXiVKlNC9e/e0ZcsW9evXT8uWLUtS8EpISJC/v7/eeust9ejRQ2vWrNH48eNVpUoVlS1bNt3vMZDbhIeHS5IKFSpk4SQAAADA04uPj0/WZm1tLYPBIOnB59+mTZuqTJkyMplMCgkJ0ZAhQzRnzhxz0XXmzJkKCQnRgAEDVKpUKd24cUOhoaG6d++eKleurBEjRmj69Ony9/eXh4dHmpneeustbd26VVOnTlXVqlUlSYMHD07S55tvvtGsWf+PvTuPq6ra/z/+Bg6DgoiioqaoaGZecUAFSUycIQfyOqQ5dJHUHNMvlppTjin+1ApH1KuZ5ZSWmUNOeTPzKlfDHLpZkjkPOCEkKOec3x88OJcjCDjgEX09H4/7uLDW2nt/Dn3guM5n77U+UocOHTRkyBD98ccfmj9/vk6fPq1Zs2ZZjY2OjlZQUJAmTZokk8mU5XpGo1FTpkzRrl27FB0drZo1a+bth/cIzJkzR9OmTZMklStXTj179tTQoUNz/QwCAAAAAO5GkTeTGzduKDU1VaVLl851bMeOHS1fm0wm+fn5KSEhQevWrctS5G3QoEGWCeq9NG/eXH369LEcd+XKFS1evFjt2rWTvX36g9dGo1Hdu3e3xBAYGKizZ89q4cKFliJvdHS0KleurJkzZ1qO8/X1Vfv27bVhwwZ16NBBkixPFmecNyAgQP/973+1YcMGq+WqjUaj+vTpo+DgYElSjRo11KpVK+3YsUO9evXK02sDCqKoqChJYkk1AAAAFHi3b9/WSy+9lKV97NixatOmjaT0p28zmEwm1atXTydPntSXX35pKfIePXpUrVq1stpbtlmzZpavM24Y9vHxydPy0HZ2dho1apS6deumEydOaPLkySpatKil/86dO/rnP/+pli1bWpZ0DgwMVJEiRTRx4kQdOnRItWrVsox/4YUX9N57793zZzB69Gj9/PPPmj9/vp5//vlc43sU7O3tLSt2eXt76/Lly1qzZo2mTJmin376SZ9//rml0A4AAAAAeUGRNxOz2SxJeZpYXbx4UQsWLND+/fuVkJBguTvYzc0ty9igoKA8x5B5YixJTZs21Y4dO3T58mV5eXndc1yTJk00f/58GY1G3blzR4cOHVL//v1lMpkssXl4eKhy5co6duyYpch7+PBhxcTE6Ndff9X169ct58vu6dwGDRpYvnZzc1PJkiV18eLFPL82IL+Zzek3JOQmL2MkacGCBVq7dq06d+6s4ODgPB+He8v4e5TdExV49pAPyIx8QAZyAZk5ODjYOoSniqOjoxYuXJilvWzZspavM56QPXTokK5du2aZJ2cuhr744ovauHGjPD09FRgYqCpVqjx0gbJChQoKDg7WkSNH1KJFC6u+EydO6ObNm1naW7RooUmTJumnn36yKvLeaw6ekpKioUOH6syZM1q4cKHKly//UDHnyGy2mj+ULVtWX375pdWQbt26qW/fvvriiy+0adMmhYSE5F88KBB4D4QtkHewBfIOtkDewRbye05LkTcTDw8POTs768KFCzmOM5lMioyM1I0bNxQeHq4KFSqocOHCWrt2bbb71BYvXjzPMRQrVszq+4wlYjMXee3t7eXh4ZHlGmlpabp+/bqMRqOMRqOio6MVHR2d5Rqurq6S/rf/b5UqVTRs2DCVKlVKTk5Omjx5sm7fvm11jJOTk1xcXKzaHB0ds4wDbCk1NUUnz9/79zctLU2pqamKj4/P9VybNm3S+PHjVb9+fQ0ePDhPxyDvTp48aesQ8AQhH5AZ+YAM5AKcnJzYGuYRs7OzU/Xq1e/Zn5ycrEGDBqlIkSIaOHCgypYtKxcXFy1YsMCyjYkkDRs2TB4eHlq9erVmz54tT09PdezYUeHh4ZaVpB6Eo6NjtssWJyYmSsq6hYqLi4tcXV0t/RnuNQe/evWqzp07p3bt2uVvgVdSSmqqLpw/meu4Tp066YsvvtC6detUtWrVfI0JBQfvgbAF8g62QN7BFsg7PC6PY05LkTcTg8Gg2rVra//+/UpLS5PBkP2P58yZMzp+/LimTJmi5s2bW9rXrFmT7fj7uaP52rVrKlOmjOX7K1euSJJKlChhaTOZTLp+/bpVQfjq1asyGAzy8PDQ7du3ZW9vr+7du6tp06ZZrpFR5N23b5+Sk5MVFRVlda6kpCT2H0WB5OzskuOeXwaDQc7OzrnuC7Z+/XpNmDBBAQEBWr16tQoXLvyoQ31mmUwmnTx5UhUrVnyoDwDxdCAfkBn5gAzkAmA7R44c0aVLlxQVFWVVDE5NTbUa5+rqqrfffltvv/22/vzzT3399ddasGCBvLy8LMs+P0ru7u6S/jc/zhxXcnKypT/DvebgZcuWVa9evTR69Gi5ublp0KBBjzzWDC55mHdIstzMnZaWlqfxeLrxHghbIO9gC+QdbIG8w9OIIu9dunXrpsGDB2vBggUaMGBAlv7du3dbJmHOzs6W9qSkJO3evfuhr79jxw6ryfTOnTtVqlQplSpVKsu4zPsCf/fdd3rxxRfl4OCgQoUKqWbNmoqPj9fAgQPvea2UlBTZ2dlZ3SkdFxen8+fPc8c8CiQ7u7wtf5DTmG+++UZ9+vRR3bp1tWbNmmyXYMfDs7e3Z/lFWJAPyIx8QAZyAXj8UlJSJKXfcZ7h7NmzOnTokMqVK5ftMRUqVNCgQYO0fv16y+o3GXPMR7XyU+XKleXu7q5t27apcePGlvZt27bJbDarTp06eT5Xs2bNZDKZNHbsWBkMBvXr1++RxJiFnV2e/oZlPElSqlQp/ubBgvdA2AJ5B1sg72AL5B2eJhR579KgQQO9+eabWrRokf744w+FhITI09NTCQkJ2rFjh7777jv98MMP8vLy0uzZs2U2m5WWlqalS5eqSJEilknxg9q+fbtcXFzk6+urPXv2aMeOHRo5cqTVnSUODg5avny50tLSVKFCBW3cuFFHjx7VRx99ZBkzZMgQ9e3bV++8845CQ0Pl4eGhhIQEHThwQPXq1VOLFi1Uv3592dvba/z48erUqZPOnTunRYsWZSkoA8+KrVu3qlevXqpZs6a++OILCrwAAAB4qpjNZh0+fDhLu6urq3x8fOTr6ytXV1dNmzZNvXr10o0bNxQTE5NljhgREaHGjRurcuXKcnJy0u7du5WYmCh/f39Jkre3txwcHPT111/L0dFRBoMhx2Wic+Po6KhevXrpww8/lLu7u15++WXL3sENGza02o83L1q0aCGTyaT3339fBoNBvXv3fuDY8urSpUtZfo5Go1GTJ0+WJIWGhuZ7DAAAAACeLhR5s9GnTx/5+vpq9erVmjZtmpKSklS8eHHVqVNHixYtkqOjo6ZPn66oqCiNGjVKxYsXV+fOnZWcnKxly5Y91LUnTpyohQsXatmyZSpSpIgGDBig9u3bW41xcHDQtGnTNG3aNB0/flwlSpTQ2LFjFRgYaBlTvXp1LV68WDExMZoyZYpSUlJUsmRJ1alTR1WqVJGUfjf0uHHjtHDhQkVGRqpChQoaNWqUPvnkk4d6DcCTZOXKlTp9+rSk9L28bt++renTp0uSypcvry5dukiSfvrpJ/Xs2VMODg567bXXtHnzZqvzuLq65svScwAAAMDjcufOHUVERGRp9/Pz0/z581W8eHFNnTpVH330kd59912VLl1avXv31v79+3XkyBHL+Fq1amnLli06f/68zGazvL29NWnSJDVo0ECS5OHhoXfeeUeffvqptm7dKqPRqP379z9U7K+//rpcXFy0cuVKffXVV/Lw8FBYWJj69+//QOdr1aqVjEajJkyYIIPBoPDw8IeKLzdDhw7VlStX1KhRI5UrV06XL1/Wl19+qaNHj+q1117LdqslAAAAAMiJ3fXr1822DgJPL7cbh+VgumXrMPCMSCryooyGIlZtrVu31p49e7Id37BhQ23cuFGS9Nlnn2W7RHuG8uXLZ/vUA+6P0WhUfHy8fHx8WBYF5AOskA/IQC4AeJIcvummW6b7/1v0omuSihiMlu+XLVumVatW6bffftO1a9fk4uKi6tWrq3v37urevfs99xHGs4X3QNgCeQdbIO9gC+QdnkY8yQvgqZZRxM1Nt27d1K1bt3yOBgAAAMCzqGfPnurZs6etwwAAAADwFLHPfQgAAAAAAAAAAAAA4ElBkRcAAAAAAAAAAAAAChCKvAAAAAAAAAAAAABQgLAnL/LVX64+spPJ1mHAhsxmKTU1Rc7OLrKzy99rmeyc8vcCAAAAAJ4pPoX+kkn3P5FxsmceDAAAACB/UeRFvjIZXG0dAmzMaDTq5PkL8vHxkYODg63DAQAAAIA8czVQrAUAAADwZGK5ZgAAAAAAAAAAAAAoQCjyAgAAAAAAAAAAAEABQpEXAAAAAAAAAAAAAAoQirwAAAAAAAAAAAAAUIBQ5AUAAAAAAAAAAACAAoQiLwAAAAAAAAAAAAAUIBR5AQAAAAAAAAAAAKAAocgLAAAAAAAAAAAAAAUIRV4AAAAAAAAAAAAAKEAo8gIAAAAAAAAAAABAAUKRFwAAAAAAAAAAAAAKEIq8AAAAAAAAAAAAAFCAUOQFAAAAAAAAAAAAgAKEIi8AAAAAAAAAAAAAFCAUeQEAAAAAAAAAAACgAKHICwAAAAAAAAAAAAAFCEVeAAAAAAAAAAAAAChADLYOAE83+6Rk2ZlMtg4DNmRvlsoU9bB1GAAAAABw35LtU2SyM1u1OZkMcjY72igiAAAAAEhHkRf5qvCv8XL465atw4CNpVatZOsQAAAAAOC+xRc+r1sOt63aXkzylrORIi8AAAAA22K5ZgAAAAAAAAAAAAAoQCjyAgAAAAAAAAAAAEABQpG3gPP398/1f+PHj7eM/eSTTx7JdWNiYhQUFPRIzoVn08yZM9WzZ0/5+vrKw8Mj13yKjY1VWFiYypUrJ29vb3Xq1ElHjhx5TNECAAAAyA+RkZFq3bq1kpKSsvQtXrxYgYGB+u233x7qGqmpqfL399eKFSse6jz3EhcXp1GjRqlRo0by9vZWpUqV1KJFC61atUpmszn3EwAAAADAA2BP3gJu8eLFVt9HRESoY8eOCg0NtbQVK1bskV83LCxMDRs2fOTnxbNjwoQJKlasmOrUqaNr167lODY2NlZt2rRRmTJlNHLkSEnSwoULFRoaqm3btqlatWqPI2QAAAAAj9i7776rLl26aO7cuXr33Xct7adPn9bSpUvVo0cPPf/88zaMMHcff/yxvvvuO7Vt21bh4eFKTU3VV199pb59+2r37t2aPXu2rUMEAAAA8BSiyFvA+fr6Zmnz8vLKtv1R8vLykpeXV75eA0+3uLg4VaxYUVL2eZzZiBEj5OTkpE2bNqls2bKSpPbt2ysgIEBjxozRmjVr8jtcAAAAAPnAy8tL/fv314wZMxQaGmqZG0RFRalUqVKKiIh4qPOnpqY+ijBz1KdPH82dO1cuLi6Wtr59+6pt27Zavny5+vfvr+rVq+d7HAAAAACeLSzX/Iwxm81asmSJXnnlFTVr1kwjRozQ9evXrcbMnTtX3bp1U3BwsEJCQjR06FD9+eefVmNYrhkPK6PAm5v4+HgdOHBAYWFhlgKvJJUtW1ZhYWHasWOHEhIS8ilKAAAAAPmtQ4cOqlGjhj744AOlpaVpy5Yt2r9/v9577z05OztLkq5fv65JkyapVatWCgoKUvfu3bVz506r88yePVtNmzbVsWPHFBERoaCgIK1cuTLba16+fFldunRRr169dOPGjYeKv0GDBlYFXkmyt7dXu3btJEm//PLLQ50fAAAAALJDkfcZs27dOv36668aPXq0Bg0apH379mnGjBlWY65cuaIePXpoxowZGjFihIxGoyIiIrIUg4HH4eDBg5LS95S+W/369WUymXTo0KHHHRYAAACAR8Te3l7vvfee/vzzT82bN08ffvih2rVrp7p160qS0tLSNHjwYO3atUt9+/ZVVFSUKlasqBEjRmjbtm1W57p9+7ZGjx6t0NBQffTRRwoMDMxyvTNnzqh3797y9PTU7NmzVbRo0Xx5XefOnZMklShRIl/ODwAAAODZxnLNzxh3d3d98MEHsrOzk5Q+uV2xYoUmTJhgaRszZoxlvNFoVIMGDRQSEqLt27erY8eONokbBZ/JZMp1jNFozNKW8cGIl5dXlv6MJcPPnj2b7bF48mTkQV7yAU8/8gGZkQ/IQC4gMwcHB1uHgMfEx8dHb7zxhhYtWiRPT08NHjzY0rdr1y7997//tSravvTSS7p8+bLmz5+vFi1aWMbevn1bAwYMULNmzSxtmZds/v333zVo0CDVqFFDkydPlpOT0/0HazbnOv+4ePGiPvnkE5UvX17+/v7MV5AnvAfCFsg72AJ5B1sg72AL+T2npcj7jAkICLAUcyWpUqVKunPnjq5cuWK5u/jHH3/UkiVLFB8fr5s3b1rGnjp16rHHi6fHyZMn79mXlpam1NRUxcfHZ+k7e/aspPQnzO/uv3r1qiTp9OnT2R6LJ1dO+YBnD/mAzMgHZCAX4OTkpAoVKtg6DDxG4eHhWrRokTp06KAiRYpY2uPi4uTu7p7lqdyWLVtq2rRpSkhIsHpatmHDhtme/+jRo1q8eLEaNWqk0aNHP/AHLimpKbpw8uw9+1NTU9WvXz8lJiZq0qRJOnPmzANdB88u3gNhC+QdbIG8gy2Qd3hcHsecliLvM8bd3d3qe0dHR0npdztL0rFjxxQZGanAwECNHj1anp6eMhgMGjp0qNXdz8D9qlixouzts18h3mAwyNnZWT4+Pln6nnvuOUmSp6dnlv4TJ05IksqXL5/tsXjymEwmnTx5Msd8wLODfEBm5AMykAvAsytjfprx/xkSExNVvHjxLOM9PT0lSTdu3LAUeV1dXbPsj5th3759Sk5OVlhY2EPdUe/i7HLP+cedO3fUs2dPHTlyRDNnzlTXrl0f+Dp49vAeCFsg72AL5B1sgbzD04giL6zs2rVLLi4uioqKksGQnh5paWlKTEy0cWQo6Ozt7XP9ICW7/rJly0pKX+7s7v6LFy9KSi8Es5RfwZKXfMCzg3xAZuQDMpALADK4u7vrypUrWdoz2jLvqZt55aq7vfHGGzpy5IiGDh2q6Oho1ahR48ECsrPL9u9TWlqaevfura1bt2ratGkKDw9/sPPjmcd7IGyBvIMtkHewBfIOTxNuV4CVlJQUOTo6Wt3JsnXrVvYPgs34+flJkvbv35+lLzY2Vvb29qpVq9bjDgsAAADAY1K7dm3dvHlTe/futWrfvn27ypcvb7VUc04cHBw0adIk1a9fX4MHD9axY8ceWYxGo1F9+vTRhg0bNHHiRPXt2/eRnRsAAAAAskORF1YCAwN1/fp1TZ06Vfv379fnn3+uuXPnWu2HBDxOPj4+qlOnjtavX6/z589b2s+fP6/169erSZMmef5QBwAAAEDBExwcrGrVqmns2LH68ssvtXfvXo0dO1YHDhzQW2+9dV/nMhgMmjJlivz8/DR48GD9+uuvDx2fyWRS//79tW7dOo0dO1aDBg166HMCAAAAQG5YrhlWAgMDNWTIEK1YsUKbN29WtWrVFBUVpZEjR9o6NDxlVq5cqdOnT0tK32Pr9u3bmj59uqT0PXa7dOliGTt16lS1bdtWoaGh6tOnjyQpJiZGZrNZEydOfPzBAwAAAHhsDAaDPv74Y0VHR2vevHlKTk5WxYoV9cEHH6hZs2YPdL4PPvhA7777rgYOHKi5c+fq+eeff+D4xowZo1WrVsnPz0/PPfecVq1aZdX/t7/97cGXhgYAAACAe7C7fv262dZB4OnlduCwHP66ZeswYGMJVSvJvkRxq70OWrdurT179mQ7vmHDhtq4caNV2759+zRp0iQdPHhQ9vb2CggI0NixY1WzZs18jR2PltFoVHx8vHx8fNj7AuQDrJAPyEAuAHiSHHb7Q7ccblu1vZjkrSLGQpbvc5rbSNLw4cO5cRp5wnsgbIG8gy2Qd7AF8g5PI57kBWATdxdxcxMQEKANGzbkUzQAAAAA8GDud24DAAAAAI8Ce/ICAAAAAAAAAAAAQAFCkRcAAAAAAAAAAAAAChCWa0a++usFH9mZTLYOAzZkNkupqSkqlPtQAAAAAHii+PxVRiY7s1Wbk4mPUgAAAADYHjMT5CuTm6utQ4CNGY1Gnb90QT6exW0dCgAAAADcF1eTi61DAAAAAIBssVwzAAAAAAAAAAAAABQgFHkBAAAAAAAAAAAAoAChyAsAAAAAAAAAAAAABQhFXgAAAAAAAAAAAAAoQCjyAgAAAAAAAAAAAEABQpEXAAAAAAAAAAAAAAoQirwAAAAAAAAAAAAAUIBQ5AUAAAAAAAAAAACAAoQiLwAAAAAAAAAAAAAUIBR5AQAAAAAAAAAAAKAAocgLAAAAAAAAAAAAAAUIRV4AAAAAAAAAAAAAKEAo8gIAAAAAAAAAAABAAUKRFwAAAAAAAAAAAAAKEIq8AAAAAAAAAAAAAFCAUOQFAAAAAAAAAAAAgAKEIi8AAAAAAAAAAAAAFCAUeQEAAAAAAAAAAACgADHYOgA83ezTkmUnk63DgA3Zm6UyJT1sHQYAAAAA3LfkNHuZZCcne5Oc7c22DgcAAAAALCjyIl8VTo6Xg+mWrcOAjaU6VrJ1CAAAAABw3+JvFdYtk4NedE2Ss73R1uEAAAAAgAXLNQMAAAAAAAAAAABAAUKRFwAAAAAAAAAAAAAKkKeyyBsZGak2bdrIbM5+v5zY2Fj5+/tr+/btCgsL0wcffHDf14iJiVFcXNzDhgo8s2bOnKmePXvK19dXHh4eCgoKynF8bGyswsLCVK5cOXl7e6tTp046cuTIY4oWAAAAeLxiYmLk7++v5s2b686dO1n6/9//+3/y9/dXWFiYJOncuXPy9/fX1q1bH2kMuf07/Vl1v/MZAAAAAHjUnso9eUNCQrR7924dPHhQdevWzdK/ZcsWubm5qVGjRipfvrzc3Nzu+xqLFi2Ss7Ozateu/ShCBp45EyZMULFixVSnTh1du3Ytx7GxsbFq06aNypQpo5EjR0qSFi5cqNDQUG3btk3VqlV7HCEDAAAAj5WDg4NSU1O1Z88eBQcHW9rT0tK0fft2ubq6WtpKlCihxYsXq3z58o/s+mFhYWrYsOEjO9/T5H7mMwAAAACQH57KIu/LL78sV1dXbdmyJUuRNzU1Vd99952aNm0qZ2dnvfDCCzaKEni2xcXFqWLFipIkX1/fHMeOGDFCTk5O2rRpk8qWLStJat++vQICAjRmzBitWbMmv8MFAAAAHjsHBwcFBQVpy5YtVkXe/fv3KykpSY0bN7asbuPk5JTrv6vvl5eXl7y8vB7pOZ8W9zOfAQAAAID88FQu1+zs7KymTZtq586dun37tlXfDz/8oKSkJIWGhkpStss1Hz16VIMGDVJwcLAaN26sYcOG6ezZs5Z+f39/SdKcOXPk7+8vf39/HThwwNK3dOlSLVmyRK+88oqaNWumESNG6Pr161bXmDt3rrp166bg4GCFhIRo6NCh+vPPP63GjB8/Xp06ddJ//vMfde/eXY0aNVKPHj107Ngx3blzRzNnzlTLli0VEhKiOXPmyGQyWR3/559/avjw4WrWrJkaNWqkfv366fjx41l+HuHh4QoODlaTJk30+uuv6+uvv7Yas3fvXr355ptq1KiRmjVrpnHjxmV5PcD9yvhAJDfx8fE6cOCAwsLCLAVeSSpbtqzCwsK0Y8cOJSQk5FOUAAAAgG2FhIRoz549SkpKsrRt3rxZL730ktWqVNkt15zbfO/nn39Wv3791LRpU7388svq2LGjli5daum/e7nmtLQ0zZkzx/KEb6tWrTRw4ECdPn3aMmb58uXq0KGDgoKC1Lx5c/Xu3dtqm5WVK1cqPDxcTZs2VfPmzdWvX78s27Dca5noTp06afz48VZt69ev16uvvqpGjRrpzTff1PHjxxUUFKSYmBjLmB9//FGDBw9WSEiIGjdurO7du2vjxo05/txzk9f5DAAAAADkl6fySV5JCg0N1YYNG7Rnzx41adLE0r5582Z5eXnJz88v2+OOHj2qvn37ql69eho/frxMJpMWLVqkAQMGaPXq1XJyctLixYsVERGhjh07WorFlSpVspxj3bp1ql69ukaPHq1Lly7po48+0owZMzRx4kTLmCtXrqhHjx4qWbKkbt68qXXr1ikiIkJffPGFPDw8LOOuXbtm2evHzc1Ns2fP1vDhw1W3bl0VKlRIEyZM0M8//6xFixapYsWKat26taT0CX5ERIS8vb01cuRIubi46PPPP9dbb72ltWvXqlixYjpz5oyGDx+u5s2bq2/fvrK3t9cff/yhmzdvWq6/a9cujRgxQq1atVJ4eLhu3rypefPm6Z133tHChQsfzX8sIAcHDx6U9L+bKzKrX7++li9frkOHDqlZs2aPOzQAAAAg3zVs2FDOzs767rvv1LZtW926dUvff/+93n//ff373/++53G5zfeSk5M1dOhQ1ahRQxMmTJCzs7POnDmjCxcu3POcn3zyiVavXq0BAwaoSpUqSkxMVFxcnJKTkyVJmzZt0pw5c9S7d2/VqlVLf/31l3755RerOeb58+fVvn17lSlTRrdv39aWLVvUt29fLV++3GpenRc//PCDJk+erNDQUIWEhOjUqVMaOXKkjEaj1bhz586pQYMG6tq1qxwcHBSMcPRzAAAgAElEQVQXF6dJkybJaDSqXbt293VNAAAAAHhSPLVF3rp168rLy0vffvutpcibmJiovXv36vXXX5ednV22x0VHR6ty5cqaOXOm7O3TH3T29fVV+/bttWHDBnXo0MGyFJOXl1e2yzK5u7vrgw8+sFzjzJkzWrFihSZMmGBpGzNmjGW80WhUgwYNFBISou3bt6tjx46WvsTERM2dO1dVq1aVJJnNZkVGRiopKUnvv/++JKlBgwb64YcftGPHDkuRd+HChSpUqJDmzJmjQoUKSZLq1aunv//97/rss880cOBA/frrr7pz547eeecdyx3gmQtpZrNZH374oRo3bmx1t3SlSpXUo0cP7d27V4GBgXn67wHc/aR5du7+MEZK/0BGSv99u7s/Y+m4s2fPZnssnjwZeZCXfMDTj3xAZuQDMpALyMzBwcHWIdicwWBQs2bNtGXLFrVt21a7du2Sg4ODGjZsmGORN7f53p9//qmbN29q4MCBev755yWl30SZkyNHjiggIECdO3e2tGVeRvro0aOqUqWKevXqZWlr1KiR1TmGDh1q+dpoNCogIED//e9/tWHDBg0ePDjH69/tn//8p2rVqmWZrwYGBspgMGjatGlW4zLPsU0mk/z8/JSQkKB169blvchrNuc652BOgofFeyBsgbyDLZB3sAXyDraQ33Pap7bIa2dnp1atWmnlypVKSkqSm5ubduzYoTt37igkJCTbY1JSUnTo0CH1799fJpPJ8svu4eGhypUr69ixY+rQoUOu1w4ICLAqIleqVEl37tzRlStXVKJECUnpy0UtWbJE8fHxVnc1nzp1yupcxYsXtxR4Jcnb21tSemE3M29vb/3xxx+W7/ft26cmTZrI0dFRaWlpktI/HKhVq5aOHj0qSXr++efl4OCgMWPGqH379qpVq5aKFi1qFcu5c+c0cOBAyzkkqXLlyipevLiOHj1KkRd5dvLkyXv2paWlKTU1VfHx8Vn6MpZKv3LlSpb+q1evSpJOnz6d7bF4cuWUD3j2kA/IjHxABnIBTk5OqlChgq3DeCKEhISoX79+unz5srZs2aKmTZvKyckpx2Nym++VL19ebm5umjp1qrp06aI6depY5qv38uKLL2rZsmVasGCBgoKC9MILL8hgMFj1f/HFF5oxY4aaNm2q6tWry9nZ2eochw8fVkxMjH799VerbYDu97+10WjUL7/8ogEDBli1N23aNEuR9+LFi1qwYIH279+vhIQEy1w/83LXuUlJTdWF8yez7ctpPgM8CN4DYQvkHWyBvIMtkHd4XB7HnPapLfJK6Us2L1u2TDt37lS7du20efNmVa1aVZUrV852fGJiooxGo6KjoxUdHZ2l39XVNU/XdXd3t/re0dFRkiz7Ax87dkyRkZEKDAzU6NGj5enpKYPBoKFDhyo1NdXq2CJFimR7ruyukXn/4WvXrmnNmjVas2ZNlvjKlSsnKb0w/OGHH2rp0qUaMWKEzGaz/Pz8NHToUFWpUsUy4X7vvfeyfZ05LeMF3K1ixYqWp+PvZjAY5OzsLB8fnyx9zz33nCTJ09MzS/+JEyckpX9Ald2xePKYTCadPHkyx3zAs4N8QGbkAzKQC0BWtWvXlpeXl1auXKn9+/dr9uzZuR6T23yvSJEimjNnjhYuXKgJEybo9u3bql69ugYNGnTP7Y3Cw8Pl4OCgTZs2afHixXJ3d1fr1q3Vr18/ubi4qHXr1rp165a+/PJLrVq1SoUKFVKzZs309ttvq2jRojp//rwGDx6sKlWqaNiwYSpVqpScnJw0efJkq/lsXly7dk1Go9FquyMp/SbtzH87TCaTIiMjdePGDYWHh6tChQoqXLiw1q5dq2+//TbP13O5x3xFynk+A9wP3gNhC+QdbIG8gy2Qd3gaPdVF3sqVK+v555/Xli1b5O/vr0OHDuW4/FORIkVkb2+v7t27q2nTpln681rkzc2uXbvk4uKiqKgoy13PaWlpSkxMfCTnl6SiRYuqQYMGVstoZch8x3dAQIACAgKUkpKi2NhYRUdHKzIyUuvXr7fc5R0ZGZntstR3T6aBnNjb2+e6NEF2/WXLlpWUfvf93f0XL16UlF4IZim/giUv+YBnB/mAzMgHZCAXgP/JWKlq2bJlKlGihOrUqZOn43Ka70npT97OnDlTd+7cUVxcnObPn6/IyEht2LAh26dcHR0dFRERoYiICF24cEHbtm3T3Llz5erqqj59+sjOzk6dOnVSp06ddPXqVX3//ff66KOPZDabNW7cOO3bt0/JycmKiopSsWLFLOdNSkqSp6en5XtnZ2cZjUaZTCarD+Ayz5mLFSsmBwcHq6eBJen69etWS/CdOXNGx48f15QpU9S8eXNLe3Y3ROfIzu6B5jPAg+A9ELZA3sEWyDvYAnmHp8lTXeSVpFdeeUXR0dH69NNPLRPjeylUqJBq1qyp+Ph4DRw4MMfzGgyGLE/d5lVKSoocHR2tJqtbt259pPv3BAQE6Pfff1fVqlWtls+6FxcXFzVq1Ejnzp3TjBkzdOvWLVWoUEGlS5fWqVOn9Nprrz2y2ID7kfEUwf79+9WzZ0+rvtjYWNnb26tWrVq2CA0AAAB4bFq3bq3ffvtNDRs2vO8nD7Kb7xUqVMjS7+joqPr16+vWrVsaNmyYLl26lOtSxqVLl1aPHj20detWq62DMhQvXlyvvvqqfvzxR0t/SkqK7OzsLCtUSVJcXJzOnz9vtYyZl5eXjEajTp06pYoVK0pK32P42rVrljEODg568cUX9a9//Uvdu3e3tO/cudMqjpSUFEmyWjY6KSlJu3fvzvH1AQAAAMCT7qkv8rZq1UrR0dH64osv5O/vn+seQ0OGDFHfvn31zjvvKDQ0VB4eHkpISNCBAwdUr149tWjRQlL60rPff/+96tatq0KFCqlChQp5ftI3MDBQK1eu1NSpU9W8eXP9/vvv+vzzz7Mszfww+vbtq3/84x8aMGCA/v73v6tkyZK6evWqjhw5ojJlyui1117TunXrFBcXp5deekmlSpXS5cuXtXr1atWsWdMy4Y+MjNSIESOUkpKil19+Wa6urrp06ZL27dunV199Nc93kAMPysfHR3Xq1NH69es1atQolSlTRpJ0/vx5rV+/Xk2aNMn19xoAAAAo6CpUqKBZs2bleXxu873du3dr/fr1Cg4OVpkyZZSYmKilS5eqdOnS8vb2zvacw4YNU9WqVVWtWjW5uroqLi5Ov//+uzp06CBJmjJlitzc3OTr66uiRYvqt99+07///W916dJFklS/fn3Z29tr/Pjx6tSpk86dO6dFixapVKlSVtcJDAxU4cKFNXnyZPXq1UvXrl3Tp59+mmXbol69eun//u//NG7cOIWEhOjUqVNatWqVHBwcLIXwSpUqycvLS7Nnz5bZbFZaWpqWLl2qIkWKWArAAAAAAFAQPfVF3hIlSqh+/frat2+fQkJCch1fvXp1LV68WDExMZoyZYpSUlJUsmRJ1alTR1WqVLGMe/fddzVz5kwNGTJEqampmjdvnurWrZunmAIDAzVkyBCtWLFCmzdvVrVq1RQVFaWRI0c+8Ou8W9myZbVkyRItWLBAs2bN0s2bN+Xp6akaNWqoWbNmkqQqVarohx9+UHR0tK5fv65ixYopICBA/fr1s5yncePGmj17tpYsWaL3339faWlpKl26tOrXr2/ZKxV4ECtXrtTp06clpS+7dvv2bU2fPl1S+h67GR8ESdLUqVPVtm1bhYaGqk+fPpKkmJgYmc1mTZw48fEHDwAAADzhcpvveXt7y9HRUTExMbp69arc3NxUu3ZtTZw48Z6rQdWuXVvbt2/XqlWrdOfOHZUtW1ZDhgzRq6++KkmqWbOmvv76a23YsEG3bt2Sl5eXevToofDwcEnpWyqNGzdOCxcuVGRkpCpUqKBRo0bpk08+sbpO0aJFFRUVpQ8//FDvvvuuKlasqOHDh2vy5MlW44KCgjRq1Cj985//1I4dO1S1alW9//776t27t+VJZEdHR02fPl1RUVEaNWqUihcvrs6dOys5OVnLli174J/v/cxnAAAAACA/2F2/ft1s6yDw9HK7cVgOplu2DgM2luBYSfaFilvtddC6dWvt2bMn2/ENGzbUxo0brdr27dunSZMm6eDBg7K3t1dAQIDGjh2rmjVr5mvseLSMRqPi4+Pl4+PD3hcgH2CFfEAGcgHAw/jhhx/0f//3f5o/f75l65eHcfimm26ZHPSia5KKGP63xdL9zmeAvOA9ELZA3sEWyDvYAnmHp9FT/yQvgCfT/X7oERAQoA0bNuRTNAAAAAAKmqSkJM2bN0/169eXm5ubfvvtNy1ZskTVqlXL962FKOICAAAAsDWKvAAAAAAAoMAxGAy6cOGCpk6dqhs3bqho0aJq2LChBg8eLDs7O1uHBwAAAAD5iiIvAAAAAAAocFxcXDRjxgxbhwEAAAAANkGRF/nqL1cf2clk6zBgQ2azlJqcokK2DgQAAAAA7pNPob9kkp2c7JnXAgAAAHiyUORFvjIZXG0dAmzMaDTq/OUL8ilS3NahAAAAAMB9cTVQ3AUAAADwZLK3dQAAAAAAAAAAAAAAgLyjyAsAAAAAAAAAAAAABQhFXgAAAAAAAAAAAAAoQCjyAgAAAAAAAAAAAEABQpEXAAAAAAAAAAAAAAoQirwAAAAAAAAAAAAAUIBQ5AUAAAAAAAAAAACAAoQiLwAAAAAAAAAAAAAUIBR5AQAAAAAAAAAAAKAAocgLAAAAAAAAAAAAAAUIRV4AAAAAAAAAAAAAKEAo8gIAAAAAAAAAAABAAUKRFwAAAAAAAAAAAAAKEIq8AAAAAAAAAAAAAFCAUOQFAAAAAAAAAAAAgAKEIi8AAAAAAAAAAAAAFCAUeQEAAAAAAAAAAACgAKHICwAAAAAAAAAAAAAFiMHWAeDpZp+ULDuTydZhwIbszVKZoh62DgMAAAAA7luyfYpMdmY5mQxyNjvaOhwAAAAAsKDIi3xV+Nd4Ofx1y9ZhwMZSq1aydQgAAAAAcN/iC5/XLYfbejHJW85GirwAAAAAnhws1wwAAAAAAAAAAAAABQhFXgAAAAAAAAAAAAAoQJ6YIm9MTIz8/f3VvXt3mc1mq75vvvlG/v7+SkhIsFF0/zNw4ED5+/tr06ZNtg4li/Hjx6tTp062DgPIk5kzZ6pnz57y9fWVh4eHgoKCchwfGxursLAwlStXTt7e3urUqZOOHDnymKIFAAAACp6MeXZ2/5s0aZIkacWKFdq9e/cDnf/AgQPy9/fX4cOHH8m4B/HWW29p8ODBj/y8ubnf+QwAAAAAPGpP3J68x48f165du9SkSRNbh5JFQkKC/vOf/0iSNm/erFdeecXGEVmLiIjQX3/9ZeswgDyZMGGCihUrpjp16ujatWs5jo2NjVWbNm1UpkwZjRw5UpK0cOFChYaGatu2bapWrdrjCBkAAAAocBwdHTV//vws7cWLF5ckrVy5Ug0aNFCjRo3yLYYXXnhBixcvVuXKlfPtGo/b/cxnAAAAACA/PFFFXicnJ7344otauHChgoODZWdnZ+uQrHz77bcymUwKDAzU/v37lZCQoBIlStg6LKWkpMjFxUXlypWzdShAnsXFxalixYqSJF9f3xzHjhgxQk5OTtq0aZPKli0rSWrfvr0CAgI0ZswYrVmzJr/DBQAAAAokOzu7XP+9nd/c3NxsHsOjdj/zGQAAAADID0/Mcs0Z+vTpo99//13fffddjuPMZrNWrFihzp07q2HDhmrTpo1iYmJkNBolSWlpaQoODrYq/mzdulX+/v6aOXOmpe3YsWPy9/fX8ePHc41t06ZNev7559W/f38ZjUZ9++23Wcb4+/tryZIliomJUUhIiIKDgzVu3DilpqbqxIkTeuutt/Tyyy+rS5cuio2NzXL8li1b1L17dwUFBSkkJETTp09XSkqKpT9jmavdu3dr9OjRatq0qYYOHSop++WaExISNGnSJIWGhqphw4Zq37695s6da+n/8ccfNXjwYIWEhKhx48bq3r27Nm7caHWOjGvu3btX48ePV5MmTdS6dWvNmTPH8vMG7lfGByK5iY+P14EDBxQWFmYp8EpS2bJlFRYWph07djwRS7kDAAAABU1YWJjOnz+vL7/80rKM8zfffCMpfc69bNky/f3vf1fDhg0VFhamBQsWKC0tLct5bty4oVGjRik4OFgtW7bUxx9/bDVXzG65ZrPZrNWrV6tr164KCgpSy5YtNXToUJ0/f94yJj4+XkOHDlWTJk308ssva8CAAfrll19yfE1paWkaN26cWrRooWPHjlna9+7dqzfffFONGjVSs2bNNG7cOF2/fv2Bf3Z5nc8AAAAAQH55op7klaT69evLz89PCxcuVJMmTe75NO+HH36otWvXqmfPnqpdu7Z+++03y4Szf//+MhgM8vX11YEDByyFz4MHD8rZ2VkHDx60nOenn36Su7u7qlSpkmNcJ06c0G+//aZBgwbphRdekI+PjzZv3qxu3bplGbt27VrVrl1b48aN059//qmPP/5Yjo6OOnz4sF577TW98cYb+uSTTzR8+HB9/fXXcnNzkyStWrVKs2bNUufOnTVw4ECdP39ec+fOVWJioiZOnGh1jWnTpqlFixaaOnXqPWO+ceOGIiIilJaWpjfffFPe3t66cOGCDh06ZBlz7tw5NWjQQF27dpWDg4Pi4uI0adIkGY1GtWvXLss1W7ZsqWnTpunAgQNasmSJnnvuOb366qs5/uyAh5Hx++rv75+lr379+lq+fLkOHTqkZs2aPe7QAAAAgAIhu8Ksg4ODoqKiNGTIEPn6+qpHjx6SZFkhKjo6Wp9//rm6d++uevXq6ejRo1q8eLEuXbqkMWPGWJ1r6tSpCg4O1tSpU/Xzzz9ryZIlcnR0VL9+/e4Z04wZM/TFF1+oc+fOGjx4sFJTUxUbG6tr166pTJkyunjxovr06aMSJUrovffek8Fg0Keffqq33npLS5cuVaVKlbKcMzU1VaNGjdIvv/yi+fPnW5aH3rVrl0aMGKFWrVopPDxcN2/e1Lx58/TOO+9o4cKFD/xzBQAAAABbeuKKvFL607xvvfWWtm/frhYtWmTpP3v2rFatWqWhQ4fqtddek5ReALK3t9fcuXPVrVs3FS1aVH5+flq5cqXluJ9++kmvvvqq1qxZo8TERLm7u+vgwYOqXbu27O1zfqh58+bNsre3V8uWLSVJISEhmjt3rk6cOJFlX6HixYtr0qRJkqTAwEDFxcXp66+/VlRUlIKDgyVJpUqVUteuXbV//341bdpUycnJmj9/vrp06aIhQ4ZYzlWsWDENHz5c4eHh8vHxsbQ3aNBAb7/9do4xf/7557p8+bJWr15ttZRz27ZtLV937NjR8rXJZJKfn58SEhK0bt26LEXel19+Wf3795eU/vOOjY3V9u3bKfIiT0wmU65jsnsy/Ny5c5IkLy+vLP1eXl6S0v8m8FR5wZCRB3nJBzz9yAdkRj4gA7mAzBwcHGwdQoF3+/ZtvfTSS1nax44dqzZt2sjJyUnFihWzWnL4+vXrWrVqleUGZCl9Durg4KB58+bpH//4h8qXL28ZX7NmTQ0bNswyLiUlRStXrlT37t1VpEiRLNc+deqU1qxZoz59+igiIsLSnjFflqQVK1YoNTVVs2fPtmyTFBAQoHbt2mnp0qUaP3681TmTk5M1bNgwXbx4UTExMXruueckpT8x/OGHH6px48ZWx1SqVEk9evTQ3r17FRgYmPsP0mzOdc7BnAQPi/dA2AJ5B1sg72AL5B1sIb/ntE9kkdfPz0/16tXTokWLsn06b//+/TKZTGrevLnVHcn+/v6aNWuWTpw4IT8/P/n5+WnevHk6ceKEihUrpj/++EPTp0/Xt99+q59++kmNGjVSXFycevXqlWM8ZrNZ3377rerUqWMpKoWEhGjevHnasmWLBgwYYDX+7icOvb29JaVPdu9uu3jxoiTp8OHDSk5OVosWLaxeU7169WQ2m/XLL79YFXmDgoJyjFmSYmNj5efnl+NevRcvXtSCBQssewxn/IHLeLo4s8zxS+mT4p9//jnXOABJOnny5D370tLSlJqaqvj4+Cx9Z8+elSRduXIlS//Vq1clSadPn872WDy5csoHPHvIB2RGPiADuQAnJydVqFDB1mEUeI6Ojtk+rZp5K5S7HT16VHfu3LHc5JyhZcuWmjt3ruLi4qyKvE2bNrUa16xZMy1fvly///676tSpk+X8sbGxMpvNVjcg3y0uLk5+fn6WAq8kFS5cWI0aNdKBAwesxiYmJqp///66ffu2YmJirI45deqUzp07p4EDB1rNtStXrqzixYvr6NGjeSrypqSm6MLJs9n25TSfAR4E74GwBfIOtkDewRbIOzwuj2NO+0QWeSWpb9++6t27t7Zv356l79q1a5Kk0NDQbI/NKJxWr17dsjxzsWLFVLJkSXl7e6tOnTo6cOCASpcurZs3b8rPzy/HWA4cOKCLFy/q9ddf182bNyVJrq6u+tvf/qYtW7aof//+VstK332nssFgkJOTk1xcXCxtjo6OktLvqpZk2QsoPDw82xguXLhg9X3x4sVzjFlKX645pwQymUyKjIzUjRs3FB4ergoVKqhw4cJau3ZttvsNZ/e6MuIHclOxYsV7PjFvMBjk7OxsdSNDhow78D09PbP0nzhxQpJUvnz5bI/Fk8dkMunkyZM55gOeHeQDMiMfkIFcAB4tOzs7Va9e/b6OSUxMlJT+b/DMMr7P6M9w9/w04/uEhIRsz3/jxg3Z2dlZFWOziyG7f+N7enpmuf6ZM2d08+ZNRUREZDlnxlz7vffey/Y6d8+178XF2eWec46c5jPA/eA9ELZA3sEWyDvYAnmHp9ETW+StVauWAgICtGjRInXv3t2qr2jRopKkmJgYOTk5ZTk2445kR0dHy768np6elmKun5+fNmzYoDJlysjV1VVVq1bNMZbNmzdLkmbNmqVZs2Zl6T948KDq1q17/y8ym9c0ZcqUbO+oLlmypNX399qr+O5zXr58+Z79Z86c0fHjxzVlyhQ1b97c0r5mzZq8hg3kmb29fa5LE2TXn/H7cPHixSz9GTd0PPfccyzlV8DkJR/w7CAfkBn5gAzkAmA77u7uktJX0ylTpoyl/cqVK1b9GTJW2Ln7+7uLxBk8PDxkNpuVkJCgUqVK3TOGjOtlduXKlSzXr169uho3bqyoqCi5ubnp9ddft/RlzLUjIyOtlqTOHEue2Nk90HwGeBC8B8IWyDvYAnkHWyDv8DR5You8kiz782zbts2qPWP/3atXr2ZZFupufn5+WrNmjYoVK2bZv7du3bqaNWuWdu3apdq1a+f4C52amqqdO3cqMDBQPXv2tOozGo2KjIzU5s2bH7rI6+vrq8KFC+vixYtWBdeH4e/vr2XLlunMmTPZLtmckpIiSXJ2dra0JSUlaffu3Y/k+sCjkHFzxv79+7P8DsbGxsre3l61atWyRWgAAABAgZfdCk1/+9vf5OjoqK1bt6pGjRqW9m3btsnOzk61a9e2Gr9z506reeyOHTtUqFAhValSJdtr1qtXT3Z2dvr666/15ptvZjumdu3aWrt2rRISEixP5966dUs//PBDtnsMd+jQQUajUTNmzJDBYFDnzp0lSRUqVFDp0qV16tQpy2cCAAAAAPA0eKKLvL6+vgoMDNTevXut2suXL6+uXbtq4sSJ+v3331WzZk2ZzWadPXtW//rXvzRjxgzLE75+fn6KiYnRtWvXLMWiypUry93dXT/99JMGDhyYYwzff/+9kpOT1alTp2wLucHBwdq5c6feeecdq2Lp/XJzc1P//v310Ucf6dKlS6pfv76cnJx0/vx57dmzR4MHD85xb93sdO3aVZs3b9Zbb71lWY750qVLiouL03vvvadKlSrJy8tLs2fPltlsVlpampYuXaoiRYpYCsCArfn4+KhOnTpav369Ro0aZXmS4Pz581q/fr2aNGmS4zJvAAAAwLPMbDbr8OHDWdpdXV3l4+OjSpUq6T//+Y/+/e9/y93dXWXLlpWHh4e6dOmizz77TM7OzqpXr56OHj2qRYsWqU2bNlb78UrSzz//rBkzZqhhw4Y6fPiwVqxYoR49emR54jaDt7e3OnXqpEWLFikxMVGBgYFKS0tTbGysQkJCVL16dXXt2lXffPONBg0apIiICBkMBn366adKTU3VP/7xj2zP27lzZ5lMJs2YMUMODg7q0KGD7OzsFBkZqREjRiglJUUvv/yyXF1ddenSJe3bt0+vvvpqtvsGAwAAAMCT7oku8krpe/PeXeSVpLffflve3t5au3atli1bJicnJ5UrV05BQUEyGP73smrUqCFnZ2e5ublZ9qe1s7OTn5+fdu7cmet+vFu2bJGnp6cCAwOz7W/btq2+/fZb7d69+6GfwO3cubNKliyp5cuX68svv5SDg4PKlCmjBg0a5H0JqUyKFi2qRYsWae7cuYqJiVFycrJKlSqlFi1aSEpfznr69OmKiorSqFGjVLx4cXXu3FnJyclatmzZQ70WIDcrV67U6dOnJaXvt3X79m1Nnz5dUvqNHF26dLGMnTp1qtq2bavQ0FD16dNHUvpy7WazWRMnTnz8wQMAAAAFxJ07dxQREZGl3c/PT/Pnz1e/fv00bdo0jRw5UsnJyRo7dqzatGmjgQMHyt3dXV999ZU+++wzeXp66o033sj2XMOHD9fGjRs1YsQIGQwGdenSxfLv9nuJjIxU2bJl9dVXX2nt2rVyc3NTjRo1LPv5enl5KSYmRtHR0Zo0aZJMJpNq1Kih+fPnq1KlSvc8b5cuXWQ0GhUVFSWDwaCwsDA1btxYs2fP1pIlS/T+++8rLS1NpUuXVv369fXcc8/d50803f3MZwAAAAAgP9j9//buPa6qOt//+Jv7RUAUwsQ7maComBRKoqWOSmOWU3k7+shm8JK3rLRz7Pd+PjAAACAASURBVDI6JXXsOF5wxrtWoKNmM2VHNDQszRCBwNug5Q0vCCleSBQFN3D+8Mf+udsoW9mwJV7Px8NH7bW+e63v2nwe37W+389a35Wfn19m60rgt8sj/YAcCq/ZuhqwsfNtWsnet6HJ1Oj9+/dXUlJSheW7deumTZs2mSxLSUlRdHS0MjIyZG9vry5dumj69Onq2LFjtdYd1lVSUqLjx48rICCAd1+AeIAJ4gHliAUA95MDHlm65lCstleay7PEzbj8bvszgCU4B8IWiDvYAnEHWyDu8Ft03z/JC+C36W4HPbp06aKNGzdWU20AAAAAwHIkcQEAAADYmr2tKwAAAAAAAAAAAAAAsBxJXgAAAAAAAAAAAACoRZiuGdWqMDBAdqWltq4GbKisTCoqui63yosCAAAAwH0loLCxSu3K5FzK8AkAAACA+wu9FFSrUo96tq4CbKykpES5535WgE9DW1cFAAAAAO5KvVJXW1cBAAAAACrEdM0AAAAAAAAAAAAAUIuQ5AUAAAAAAAAAAACAWoQkLwAAAAAAAAAAAADUIiR5AQAAAAAAAAAAAKAWIckLAAAAAAAAAAAAALUISV4AAAAAAAAAAAAAqEVI8gKods7OzrauAu4jxANuRTzgVsQDyhELAIC6inMgbIG4gy0Qd7AF4g6/NXb5+flltq4EAAAAAAAAAAAAAMAyPMkLAAAAAAAAAAAAALUISV4AAAAAAAAAAAAAqEVI8gIAAAAAAAAAAABALUKSFwAAAAAAAAAAAABqEZK8AAAAAAAAAAAAAFCLONq6AvjtOHPmjObMmaOMjAw5ODgoIiJCr732mry9vW1dNVSzs2fPKi4uTgcPHtSRI0dUXFys1NRUs3I//vij5s+fr8zMTNWrV0+9e/fWpEmT5OrqaoNaozps27ZNCQkJ+vHHH5Wfny9/f3/1799fw4YNk5OTk7EcsVA3JCcnKzY2VllZWbpy5Yp8fHzUpUsXjR49Wn5+fsZyxEPdYzAY9OKLL+ro0aOKjo5W3759jeuIh7ohPT1d48aNM1seFBSkuLg442euL+uOhIQErVmzRllZWXJxcVFQUJCio6ONf2vaBtQE2hxUN85/qAnWHqNJTU3VwoULdezYMXl7e+uZZ55RVFSUHBwcauqQUAtYEnfx8fF67733zL7bq1cvzZo1y2QZ136ojLXHIGnrYAlL4q6m2zqSvLCKK1euaNy4cfL29tbMmTNVVFSkhQsX6rXXXtPKlStlb89D479l2dnZ2rZtm9q1a6fg4GDt2bPHrExubq7Gjx+v4OBgzZ49W+fPn9eCBQt04cIFs8YNtdc//vEPNW7cWJMmTZKPj4/279+v5cuX69ixY3r33XclEQt1yeXLlxUcHKwhQ4aofv36OnXqlFauXKkffvhBa9eulaurK/FQR3366ae6dOmS2XLioe55++23FRAQYPzs7u5u/H+uL+uO2NhYLV26VCNGjNArr7yia9euKSMjQ8XFxZJoG1AzaHNQkzj/oTpZc4zm4MGDevXVV9W7d29NnDhRWVlZ+tvf/qZr165p8uTJNXlYuM9ZEnfl5s2bJy8vL+Pn+vXrm6zn2g+WsOYYJG0dLGVJ3JWrqbaOJC+s4osvvtDFixf10UcfydfXV5Lk7++vl156STt27FDPnj1tXENUp0ceeUQJCQmSbg7SVXQht2rVKrm4uGj27NnGO1FcXV311ltv6aefflJgYGCN1hnVY86cOWrQoIHxc2hoqEpLS7V06VJNmjRJvr6+xEId0q9fP/Xr18/4uXPnznrwwQf1yiuvaM+ePQoPDyce6qBz585pxYoVmjp1qtkFMPFQ9wQEBKhDhw4VruP6sm44efKklixZoilTpuiFF14wLu/evbvx/2kbUBNoc1CTOP+hOllzjGb58uUKCAjQu+++K3t7ez322GMqKirS4sWLNWLECPn4+NTcgeG+ZknclQsMDDS2bxXh2g+WsOYYJG0dLGVJ3JWrqbaO2/9gFUlJSQoNDTUJ2nbt2ql58+b6/vvvbVgz1ARL7iROSkrSE088YTLVwJNPPik3Nzft3LmzOquHGnTrSa5c27ZtJUkXLlyQRCzUdeV3rZVPd0M81D1z585V9+7d9cgjj5itIx5wK64v64b4+Hg5Ozvr2WefvW0Z2gbUBNoc3C+IRVSVtcZobty4odTUVPXp08dkm0899ZQMBoN2795t/cqj1rLmLANc+8ES1hqDpK3D3bAk7ixlrbaOJC+s4sSJEyZTDZULCAhQVlaWDWqE+8n169eVm5trFiOOjo5q3ry5Tpw4YZuKoUbs3btXTk5OatKkCbFQR5WUlKi4uFjHjx/XggULFBQUpM6dOxMPdVBycrJSUlL0yiuvmK0jHuqmN954Q127dlVkZKT++7//W5cvXzau4/qybjhw4IBatGih+Ph4DRgwQOHh4RoxYoSSk5Ml0Tag5tDmoCZx/oMtWXpuzc7O1o0bN8zK+fr6ysvLi3Mw7tmIESPUtWtXDRgwQH//+99VVFRkXMe1H6riXsYgaetQVbfG3a1qqq1jumZYxeXLl+Xh4WG23MvLS8ePH7dBjXA/KSgokCR5enqarfPy8tIvv/xS01VCDcnKytK6des0cOBAeXh4KC8vTxKxUNcMHTpUJ0+elCQFBQVp7ty5cnR0NL6TlXioG4qKijR79myNGjVKvr6+ysnJMVnPuaJu8fDw0IgRI/TII4/I3d1dBw4cUGxsrDIzM/XJJ5/I0dGR68s64sKFC8rLy9Py5cs1ceJENWjQQGvXrtWUKVO0du1a43sqaRtQ3WhzUBM4/+F+YOl1d2Xlbr05AbCEj4+PRo8ereDgYDk6OiotLU1r1qzRsWPHNG/ePEn0C3Hv7nUMkrYOVfHruJNqvq0jyQursbOzM1tWVlZmg5rgflMeB8RI3ZKfn6+pU6eqadOmmjhxoiRioa6aNWuWCgsLdfLkScXGxmrChAlauXIl8VDHfPLJJ3JyctKQIUMqXE881C2BgYEm75cJDQ3VQw89pClTpmjbtm3G93kTD799paWlKiws1Pvvv69u3bpJuvlOt4EDB2r16tUaPXq0JGIBNYM4Q3Xj/If7gaXX3Vyfw9rCw8MVHh5u/BwWFiZfX1/NmTNH+/fvV8eOHYk73JOqjEESc7hXFcWdVPNtHdM1wyq8vLyMdx/cqqCgQF5eXjaoEe4n5TFQ0Z1PBQUFxnd04rejsLBQr732mgwGg2JiYuTm5iaJWKirHnroIXXo0EFPP/20/v73v+vUqVP64osviIc6JDc3V6tWrdLYsWN17do1FRQU6OrVq5JuTlFz5coV4gGKiIiQm5ubDh06JInry7qi/G8ZGhpqXObq6qr27dsrKyuLtgE1hjYHtsL5DzXN0nNrZeWIR1hDnz59JMmkDZS49oPlqjoGSVuHe3G7uLud6mzrSPLCKlq2bFnhu2GysrLUqlUrG9QI9xNXV1c1btzYLEYMBoNOnTqlli1b2qZiqBbFxcX6z//8T505c0YLFizQAw88YFxHLKBRo0by8fFRdnY28VCH5OTkqLi4WNOmTVPv3r3Vu3dvDR8+XJIUHR2tyMhI4gFG5Xeycn1ZNwQEBFR497J085qCtgE1hTYHtsb5DzXF0nNr06ZN5eTkZFbu/Pnzunz5MudgWEV521f+X679cDesMQZJW4e7dae4u53qbOtI8sIqIiIilJ6ervPnzxuXHTp0SCdPnlRERIQNa4b7RUREhHbs2KHr168bl3333Xe6du2aunfvbsOawZpKSkr0zjvv6N///rfmz5+vFi1amJUhFuq27Oxs5eXlqWnTppKIh7qiTZs2Wrx4scm/6OhoSVJUVJQWLFggiXio68r/1u3atZPE9WVdERERobKyMqWlpRmXXb9+XQcOHFBQUJCxDG0DqhttDmyF8x9swZJzq5OTk8LCwvT111+bTB25ZcsWOTo6qmvXrjVeb/z2bNmyRZKMbaDEtR8sY60xSNo63A1L4q4i1dnWOUybNu0vFpcGbiMgIECbN2/Wzp075evrq6NHj2rWrFlq1qyZXnnlldvenY/fjm3btikrK0t79uzR0aNHFRAQYLwTpUGDBgoICND69eu1b98+NWzYUPv27dPcuXP1+OOPa+jQoTauPazlww8/VEJCgv70pz/J399f586dM/5zdnaWm5sbsVCHvPHGGzp9+rSuXLmic+fOKSkpSbNmzZK7u7vefPNNubq6Eg91hIuLi/z9/U3+ubm5ad26dXr++eeNA5bEQ90xffp0HT582Ng+JCQkKCYmRq1bt9bkyZNlb2/P9WUd0aJFCyUnJ2vz5s3y9vZWXl6e5s6dqzNnzmjGjBny9vambUCNoM1BTeD8h5pirTGaZs2aKTY2VqdOnZKnp6eSkpK0aNEiDRo0SD179rTV4eE+VVncTZo0SXl5eSooKFBOTo6++OILrVy5UhERERoxYoRxO1z7wRLWHIOkrYOlLIm7mm7r7PLz83l7NKwiOztbc+bMUUZGhhwcHBQREaHXXntNDRo0sHXVUAPCwsIqXD5q1CiNGTNGkvTjjz9q3rx5OnjwoNzc3NSnTx9NnDix0jnrUXs8++yzys3NrXDd9OnT9fTTT0siFuqK2NhYJSYmKjs7WyUlJXrwwQf1+OOP68UXX1TDhg2N5YiHuiknJ0cDBw5UdHS0+vbta1xOPNQNn3zyibZs2aKff/5ZRUVF8vPzU8+ePRUVFSUPDw9jOa4v64b8/HzFxMRo586dKioqUnBwsCZNmqTg4GBjGdoG1ATaHFQ3zn+oKdYco0lJSdHChQt1/PhxeXt7a8CAAYqKipKjo2O1Hwdql8ribu7cudq1a5fy8vJkMBjUpEkT9evXTy+++KKcnJxMvsO1Hypj7TFI2jpYwpK4q+m2jiQvAAAAAAAAAAAAANQivJMXAAAAAAAAAAAAAGoRkrwAAAAAAAAAAAAAUIuQ5AUAAAAAAAAAAACAWoQkLwAAAAAAAAAAAADUIiR5AQAAAAAAAAAAAKAWIckLAAAAAAAAAAAAALUISV4AAAAAAAAAAAAAqEVI8gIAAAAAAAAAAABALUKSFwAAAAAAAABwX4qPj1dYWJjS09Pv+rvLli1TWFiYcnJyqqFmAADYlqOtKwAAQG1RVlamb7/9Vps3b1ZmZqZ++eUXubq6qlWrVurRo4cGDhyo+vXr27qaZnJycjRw4ECNGjVKY8aMsfh7L7/8sjIyMoyf7e3t5eHhobZt22rw4MHq3r17dVTXzLJly7RixQpt2LBB/v7+NbLP+0FdPW4AAAAAtU9t7S/bQmpqqjZs2KADBw7o0qVLcnR0VPPmzRUeHq7nnntOjRo1snUVKxQWFqb+/ftrxowZtq4KAOD/IckLAIAFrl69qrfeekvJycny9PRUeHi4GjdurOvXryszM1OLFi3SqlWrlJiYaOuqWl1UVJTs7OxkMBiUlZWlnTt3KiUlRX/+8581YMAAW1cPAAAAAGBD1d1ffvLJJ9W+fXs9+OCDd/3dwYMHq2/fvvLz87unfVuTwWDQBx98oPj4eLm6uqpLly5q3ry5DAaDjhw5ori4OK1du1aff/65fH19bV1dAEAtQJIXAAALzJgxQ8nJyerVq5feeecdeXh4mKw/fPiwPvjgAxvVrnpFRUXJ0fH/XzJ8/fXXevvtt7V06VKSvAAAAABQx1V3f9nDw8Nsm5by9vaWt7f3Pe/bmubPn6/4+Hh16tRJH3zwgVkiNzs7W7Nnz1ZxcbGNaggAqG3s8vPzy2xdCQAA7mfJycmaPHmyWrdurdjYWDk5OVVYrri4WM7OzsbPRUVFWrVqlRISEpSbmysPDw899thjGjNmjJo3b27y3dtNe3S7qZbLy7/00kuKiYnRnj17JEnh4eGaMmWKfHx8JN18d9F7771XYX1TU1PveNzl0zXv2rXLJMlbVlamnj17qrCwUFu2bFGDBg1Mvnf27FmtWLFCycnJunTpkho2bKiePXtqzJgxZh3zhIQErV+/XqdOnVJxcbF8fHzUvn17jR49Ws2bNzebMrpc+W9VWlqqzz//XN99952OHz+uixcvqkGDBurSpYvGjh1rNs3Vyy+/rNzcXH355Zdm23z22WfVuHFjLVmyxKx8XFycFi1apJ07d+rixYtauHChQkNDlZSUpK+++kqZmZk6f/68nJ2d1b59e0VFRaljx44m2y//WyxevFhnz57VqlWrdPr0afn4+GjQoEEaMWKE2W9/u+OWpF27dmnVqlU6fvy4CgsL1aBBAwUFBWnkyJEKDg42+y4AAAAAWNu99Jdv7RuFhoaalKvotTW3K19Zf9KS7VXWNyt3/fp1rV69Wl9//bXOnDkjV1dXPfrooxo3bpxatGhR6e+UlZWloUOHqmHDhvr000/l5eVVYbmysjKVlJQY++ClpaX67LPP9OWXX+r06dNydnZWx44dNXr0aLVr187kuxX1actVNOZQXj46OloxMTFKTk5WcXGxHnnkEU2ZMsX4G6anp2vcuHEV1pfXCwGAbfEkLwAAldi0aZMkadiwYbftsEoySfCWlJRoypQpSk1NVdu2bTVs2DCdPXtWiYmJ2r17t5YuXaqHHnqoSvXKzc1VVFSU2rRpo4EDB+ro0aNKTExUTk6OPv74Y9nZ2alNmzYaOnSo1q1bp86dO6tz585V2me5srKb94jdmvyVbnZcX375ZRUUFKhHjx7y9/fX0aNHtW7dOu3Zs0crVqyQi4uLJOnTTz/VnDlz1KxZM0VGRsrFxUVnz55VWlqaevfurebNm+vpp5+WJGVkZGjo0KHGJHGbNm0kSTdu3NDs2bMVEhKibt26ycPDQ6dOndJXX32l1NRUrV69usp3bRcXF2v8+PEyGAzq2bOnSktLVa9ePUnSypUrdfXqVYWEhMjX11cXL17U9u3b9fLLL2vRokXq1KmT2fbWr1+v1NRU9ejRQ4899pi+++47LViwQC4uLho0aJAkVXrcO3bs0BtvvCE/Pz/17NlTnp6eOnfunPbs2aP9+/eT5AUAAABQI+6lv2wNlvQnK2NJ30y6meAdN26cMjMzFRoaqvDwcF28eFHffPON0tLStHLlSrVs2fKO+9q8ebPKysr0hz/84bYJXkmys7Mz6We///772rhxo1q2bKlBgwbpl19+0ddff620tDTNmzdPjz32WOU/1h0UFBRozJgxql+/vvr376+ff/5Z3377rSZOnKj169fL1dVVjRs31qhRo7RixQo9/PDDeuKJJ4zf9/T0rNL+AQBVQ5IXAIBKHDhwQJLuKkG6ceNGpaamqm/fvpo5c6bs7OwkSX379tWUKVP04YcfatmyZVWqV0ZGhiZPnqzhw4cbl7333nuKj4/X/v37FRISYpbkvfVp4Hu1detWXbt2TS1atDDr0P3lL39RUVGRYmNj9fDDDxuXr1mzRvPnz9e6des0cuRISTfvnvbz89M//vEPubq6GssaDAZdv35d0s1kZ05OjjHZ+es7hJ2cnLRhwwY1btzY7LeZMGGCPvvsM40ePbpKx3vhwgW1bdtWH374odmgxcyZM9WkSROTZRMmTNDIkSO1dOlSLV682Gx76enpiouLU7NmzSTdnA77+eef17p160ySvHc67k2bNsnZ2dksiV1WVqaCgoIqHS8AAAAAWOpe+svWYEl/sjKW9M2km08DZ2Zm6p133tEzzzxjXD5kyBCNGjVKc+fO1YIFC+64r3v5nVJSUrRx40Z16tRJCxcuNPZHBw0apD/+8Y+Kjo7W559/LgcHB4u3+WtHjhzRkCFD9PrrrxvHLZYvX67ly5dr+/btioyMlL+/v8aMGaMVK1aoTZs2VhlXAABYh72tKwAAwP3u4sWLkqQHHnjA4u8kJCTI3t5e48aNM3aUJKl79+7q1KmT9u7dq9zc3CrVq0mTJho2bJjJsvInQH/88ccqbftWK1eu1LJly7Ro0SJNnTpVM2bMkLOzs6ZOnWpS7uDBgzp06JCGDBlikuCVZJyWatu2bSbLHR0dzZ4GdnR0tPh9S/b29mYJXulmx7lVq1ZKT0+3aDuVmTBhQoV3pf86wStJPj4+evLJJ7Vv3z7duHHDbP3gwYONgwiSVL9+ffXo0UOnT5/W1atXLa6Tg4OD2W9nZ2d3x7vCAQAAAMCa7qW/bC1V7U9a0jcrKSnRhg0bFBISYpLglaTg4GA98cQTSklJ0ZUrV+64r3sdV5Buvs7n1v5oUFCQ+vbtq9zcXO3bt8/i7VXEzc1N48ePNxm3qI5xBQBA9eBJXgAAqsGRI0f0wAMPVJgE7Ny5s/bu3aujR49WmKC0VOvWrWVvb3q/VnmHsbIO5t1YuXKlyWdHR0fNnj1bXbp0MVl+8OBBSdLp06crfErZwcFBJ0+eNH7u2bOnlixZov/4j/9Qnz59FBoaqvbt29/1NF4nTpzQxx9/rIyMDF24cEEGg8G4zpIpuirj4uJy26m1CwoKFBsbq507dyonJ0dFRUUm63/55Rf5+vqaLAsMDDTbzq1/t/KpoO+kV69e2r59u4YNG6Z+/frp0UcfVUhIiNzc3Cw9LAAAAACotazRn7Skb3by5ElduXJFBoOhwn7u+fPnVVZWplOnTpm9I7eqjhw5Int7e3Xs2NFsXefOnfXVV1/pyJEjVXqKulmzZmb9yPLfgFmiAOD+R5IXAIBKNGzYULm5ucrLy6swaVuRwsJCNW3a9Lbbk3RXT21WpKK7k8unaSopKanStm+1a9cuOTo6qrCwULt379bMmTP15z//WXFxcSbTCF++fFmSlJiYaNF2X3rpJXl4eOjzzz83TgdVr149/eEPf9C4cePu+D6ncidOnNAf//hHGQwGdenSxaSDumnTpgqfpL1bDRo0qHB5cXGxxo4dq2PHjikkJERhYWHy8PCQnZ2dMjIylJGRoeLiYrPvWePvFhkZKUlat26dVq1apbi4OLm4uCgyMlKTJ0+2+M51AAAAAKiKe+kvW4M1+pOW9M3KE52ZmZnKzMy87bYqmyK6YcOGOnHihPLy8tSiRYtK6ybdHFfw8vIye1q5fHtS9YwrlO+vtLS0StsGAFQ/krwAAFSiQ4cOys3N1Z49eyzutLq7uxunY/q18uW3PrFpZ2dXYQeqqh02a3J3d1evXr0kSdOmTdP//M//aP78+cb15cfz/vvvq0+fPpVuz97eXoMHD9bgwYN17tw5paWl6Z///KdWr14tR0dHjR8/vtJtfPrpp7p69apWrFhhdndzYmKi2ZO1dnZ2t02k3u63vnXaqlvt2LFDR48e1fjx4/XSSy+ZrJs1a5YyMjIqrX9VREZGKjIyUvn5+frhhx/05Zdf6ssvv9T169c1c+bMat03AAAAAEj31l8u72NV1DeztA9sjf6kJdzd3SVJzz33nKZNm3bP2+nQoYPxZuBHH33U4n3n5OTIYDCYJXpvN65Q0W9qzZm+AAD3F97JCwBAJfr37y9JWrNmjclUwL9261OjrVu3Vl5ens6cOWNWbu/evcYy5Tw9PXXu3Dmzsj/99NM917tc+ZTO1roLt1evXgoJCdGuXbuMxyJJbdu2lSQdOHDgrrfp5+en/v37a/HixXJxcVFSUpJx3Z3qf+bMGdWvX98swXvhwgVlZ2eblff09NTFixfNOr65ubnGJ5EtlZOTI+nme5ZvVVZWdk+/wa9Z+nfz9vbW7373O8XExKhJkybatWtXlfcNAAAAAJa4l/6yp6enJCkvL8+s3OHDh++6DnfqT1ZVq1at5O7ufseneC3x+9//XnZ2dtqwYcMdk65lZWXG37F169YqLS3V/v37zcqV98Uffvhh4zJPT0+r/aYVud3N6QAA2yHJCwBAJcLDw9WjRw8dPXpU06dPr7BDduzYMY0dO9b4OTIyUqWlpVqyZInKysqMy5OSkpSRkaGQkBCT9/EGBgZq3759JknhS5cu6eOPP65y/e/Ugb5Xo0aNkiR99NFHxmUdOnRQmzZt9K9//Uvp6elm37ly5YpJ5zIlJcWsg1hQUCCDwSAXFxfjMi8vL0mqMAneqFEjXb58WVlZWcZlN27c0OzZsyscYAgMDJTBYNDWrVuNywwGg2JiYio95or2LUn79u0zWb527VodOXLkrrf3a3c67h9++MFsKupr167p2rVrd/1OYwAAAAC4V/fSXw4MDJSdnZ0SEhJM+oTbt2+vsC9ZEUv7k1Xl6OioZ555Rj/99JNiY2NN+vfSzf7kr/uEFWnVqpUGDRqk8+fPa+rUqbpw4YJZmdzcXL3++uvGPmD5a3qWLVtm0r89fPiwtmzZosaNGyskJMS4PDAwUDk5OSY3Y1+7dk2LFy++u4O+DS8vrwr7pwAA22G6ZgAALPDuu+/qrbfeUmJiolJTU9W1a1f5+/vr+vXrOnTokA4cOGBMpkrSM888o61bt2rLli3Kzs7Wo48+qrNnzyoxMVEeHh76r//6L5PtDxkyRGlpaYqKilLv3r1VXFysnTt3qkOHDjp9+nSV6l6vXj0FBQVp69atcnV1lZ+fnyRp5MiR97zNLl26qH379tq9e7cOHjyodu3ayc7OTjNnztS4ceM0fvx4hYWFKSAgQAaDQTk5OUpPT9dTTz2lN998U5L05ptvysPDQx07dtSDDz6ogoIC7dixQyUlJRo6dKhxX507d5Ykffjhh+rVq5dcXV310EMPKSIiQgMHDtTGjRs1evRo/e53v5ODg4PS0tJUXFyshx9+2GyAYcCAAVq9erVmzpyplJQUeXp6Ki0tTW5ubvL19b2r3yAiIkJ+fn6aPXu20tPT5efnZ4yFbt26Vfnu8Tsd97x583ThwgV16tRJ/v7+Ki4u1vfff6+LFy9qwoQJVdovAAAAANyNu+0vN2rUSE888YS2b9+u0aNHq2PHjjp9+rRSUlL0+OOPWzQ7kaX9SWsYP368/v3vf2vhwoXaunWrOnToIDc3N+Xm5mrfvn3y8PDQZ599Vul2Xn31rpXgQQAAA3RJREFUVRUWFio+Pl7PPfecunbtqmbNmslgMOjYsWNKT0+Xk5OTMUndtWtX/f73v9fmzZs1fPhwdevWTQUFBdq6davs7Oz09ttvG98hLEkvvPCCNm3apFdffVX9+vWTg4ODdu3aZfK0b1WEhoZq+/btio6OVtOmTWVnZ6fnn3++wvf6AgBqBkleAAAsUK9ePc2fP1/ffPONNm/erPT0dH3zzTdycXFRq1atNHbsWD3//PPG8g4ODpo3b57i4uK0ZcsWrVmzRu7u7nryySc1duxYtWjRwmT7PXr00PTp0xUbG6svvvhCfn5+Gj58uHr16qUdO3ZUuf4zZszQ3LlztWnTJhUWFkqqWpJXkv70pz/p9ddf10cffaS//vWvkm7enbx69WrFxcXp+++/V0ZGhtzc3NSoUSO98MILGjBggPH748ePV1JSkvbu3atLly6pfv36CgwM1PDhwxUWFmYs17p1a02bNk1r165VbGysDAaD+vfvr4iICAUHB2vevHlaunSpvvrqK7m6uqpr166aNGmS3nnnHbMkr5+fn/72t78pJiZGiYmJcnd3V8+ePTVp0iQNHz78ro7fw8NDCxcuVExMjFJSUlRSUqLg4GAtXbpUu3btqnKS907HPXLkSG3btk2HDh1SUlKS3N3d1bJlS02aNEm9e/eu0n4BAAAA4G7cbX9ZutlHrV+/vr799lsdPnxYbdu21cKFC7V7926LkryW9ietwdXVVUuWLNH69eu1ZcsWbd68WXZ2dnrggQfUtWtXPfXUUxZtx9HRUdOnT1dkZKQ2bNig/fv36/vvv5ejo6OaNm2qESNG6IUXXpCPj4/xO9OnT1dgYKD+93//V+vXr5ezs7M6d+6sUaNGKTg42GT7QUFB+utf/6rFixcrPj5e3t7eeuqppzR27Fh169atyr/D66+/LoPBoG+//VZXrlxRWVmZ+vTpQ5IXAGzILj8/v6zyYgAAAAAAAAAAAACA+wHv5AUAAAAAAAAAAACAWoQkLwAAAAAAAAAAAADUIiR5AQAAAAAAAAAAAKAWIckLAAAAAAAAAAAAALUISV4AAAAAAAAAAAAAqEVI8gIAAAAAAAAAAABALUKSFwAAAAAAAAAAAABqEZK8AAAAAAAAAAAAAFCLkOQFAAAAAAAAAAAAgFqEJC8AAAAAAAAAAAAA1CL/B9KoEGsWChkA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93259"/>
            <a:ext cx="12192000" cy="3065526"/>
          </a:xfrm>
          <a:prstGeom prst="rect">
            <a:avLst/>
          </a:prstGeom>
          <a:ln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10135585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Visualization of the all cuisine data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0688"/>
            <a:ext cx="12192000" cy="4334523"/>
          </a:xfrm>
          <a:prstGeom prst="rect">
            <a:avLst/>
          </a:prstGeom>
          <a:ln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41270632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Cuisines in Downtown Toronto </a:t>
            </a:r>
            <a:r>
              <a:rPr lang="en-US" dirty="0" smtClean="0"/>
              <a:t>borough: neighborhoods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4112" y="1819729"/>
            <a:ext cx="8164688" cy="2672963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046" y="3067112"/>
            <a:ext cx="8132288" cy="2462366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6012" y="4379434"/>
            <a:ext cx="8172788" cy="2478566"/>
          </a:xfrm>
          <a:prstGeom prst="rect">
            <a:avLst/>
          </a:prstGeom>
          <a:ln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19068583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Cuisines in Downtown Toronto in </a:t>
            </a:r>
            <a:r>
              <a:rPr lang="en-US" dirty="0" err="1" smtClean="0"/>
              <a:t>barh</a:t>
            </a:r>
            <a:r>
              <a:rPr lang="en-US" dirty="0" smtClean="0"/>
              <a:t> plot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2856" y="1292991"/>
            <a:ext cx="8046288" cy="5438400"/>
          </a:xfrm>
          <a:prstGeom prst="rect">
            <a:avLst/>
          </a:prstGeom>
          <a:ln w="12700"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22233596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Preparing data for </a:t>
            </a:r>
            <a:r>
              <a:rPr lang="en-US" dirty="0" err="1" smtClean="0"/>
              <a:t>clusterization</a:t>
            </a:r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8329"/>
            <a:ext cx="12192000" cy="1453770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663319"/>
            <a:ext cx="12192000" cy="2667880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9250" y="4710739"/>
            <a:ext cx="8953500" cy="1695450"/>
          </a:xfrm>
          <a:prstGeom prst="rect">
            <a:avLst/>
          </a:prstGeom>
          <a:ln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24529853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Choosing k-value based on squared error value</a:t>
            </a:r>
            <a:endParaRPr lang="ru-RU" dirty="0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312" y="1880481"/>
            <a:ext cx="5173486" cy="3695347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5957" y="1880480"/>
            <a:ext cx="5377843" cy="3695347"/>
          </a:xfrm>
          <a:prstGeom prst="rect">
            <a:avLst/>
          </a:prstGeom>
          <a:ln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36922283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Showing the clusters on a map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27244"/>
            <a:ext cx="12192000" cy="1400490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7875" y="3056467"/>
            <a:ext cx="9305925" cy="3657600"/>
          </a:xfrm>
          <a:prstGeom prst="rect">
            <a:avLst/>
          </a:prstGeom>
          <a:ln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5402537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Three Toronto boroughs clusters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1511544"/>
            <a:ext cx="8077200" cy="4819650"/>
          </a:xfrm>
          <a:prstGeom prst="rect">
            <a:avLst/>
          </a:prstGeom>
          <a:ln w="12700"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32099477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Cluster0 – mostly </a:t>
            </a:r>
            <a:r>
              <a:rPr lang="en-US" dirty="0" err="1" smtClean="0"/>
              <a:t>Chinese&amp;Indian</a:t>
            </a:r>
            <a:r>
              <a:rPr lang="en-US" dirty="0" smtClean="0"/>
              <a:t> cuisine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578" y="1349589"/>
            <a:ext cx="9887831" cy="5233773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5" name="Овал 4"/>
          <p:cNvSpPr>
            <a:spLocks noChangeAspect="1"/>
          </p:cNvSpPr>
          <p:nvPr/>
        </p:nvSpPr>
        <p:spPr>
          <a:xfrm>
            <a:off x="10311051" y="825782"/>
            <a:ext cx="404342" cy="404248"/>
          </a:xfrm>
          <a:prstGeom prst="ellipse">
            <a:avLst/>
          </a:prstGeom>
          <a:solidFill>
            <a:srgbClr val="F73E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304388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goal of the project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goal of the </a:t>
            </a:r>
            <a:r>
              <a:rPr lang="en-US" dirty="0" smtClean="0"/>
              <a:t>project is to combine information about restaurant count in neighborhoods containing different cuisines</a:t>
            </a:r>
          </a:p>
          <a:p>
            <a:r>
              <a:rPr lang="en-US" dirty="0" smtClean="0"/>
              <a:t>It is important if the customers wish to find a place with kitchen they prefer and also to have a number of these places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879470" y="4949348"/>
            <a:ext cx="1164457" cy="1164457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8486" y="3771969"/>
            <a:ext cx="2837447" cy="2837447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7202" y="5926581"/>
            <a:ext cx="963007" cy="963007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810" y="3962644"/>
            <a:ext cx="1324234" cy="1324234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2768" y="4903592"/>
            <a:ext cx="1246498" cy="1246498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491" y="4424916"/>
            <a:ext cx="1810505" cy="1810505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2205" y="4998150"/>
            <a:ext cx="1057382" cy="1057382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8988" y="4717058"/>
            <a:ext cx="1338474" cy="1338474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1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6035" y="4761419"/>
            <a:ext cx="1338474" cy="1338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1502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Cluster1 – mostly </a:t>
            </a:r>
            <a:r>
              <a:rPr lang="en-US" dirty="0" err="1" smtClean="0"/>
              <a:t>Japanese&amp;Asian</a:t>
            </a:r>
            <a:r>
              <a:rPr lang="en-US" dirty="0" smtClean="0"/>
              <a:t> cuisine</a:t>
            </a:r>
            <a:br>
              <a:rPr lang="en-US" dirty="0" smtClean="0"/>
            </a:br>
            <a:r>
              <a:rPr lang="en-US" dirty="0" smtClean="0"/>
              <a:t>Cluster2 – mostly </a:t>
            </a:r>
            <a:r>
              <a:rPr lang="en-US" dirty="0" err="1" smtClean="0"/>
              <a:t>Korean&amp;Vietnamese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187" y="1690688"/>
            <a:ext cx="11477625" cy="3114675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048" y="3405717"/>
            <a:ext cx="11820525" cy="3162300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6" name="Овал 5"/>
          <p:cNvSpPr>
            <a:spLocks noChangeAspect="1"/>
          </p:cNvSpPr>
          <p:nvPr/>
        </p:nvSpPr>
        <p:spPr>
          <a:xfrm>
            <a:off x="10409526" y="1093844"/>
            <a:ext cx="404342" cy="404248"/>
          </a:xfrm>
          <a:prstGeom prst="ellipse">
            <a:avLst/>
          </a:prstGeom>
          <a:solidFill>
            <a:srgbClr val="24F7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Овал 6"/>
          <p:cNvSpPr>
            <a:spLocks noChangeAspect="1"/>
          </p:cNvSpPr>
          <p:nvPr/>
        </p:nvSpPr>
        <p:spPr>
          <a:xfrm>
            <a:off x="10409526" y="500966"/>
            <a:ext cx="404342" cy="404248"/>
          </a:xfrm>
          <a:prstGeom prst="ellipse">
            <a:avLst/>
          </a:prstGeom>
          <a:solidFill>
            <a:srgbClr val="FB4B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160866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Combined map of restaurant count and </a:t>
            </a:r>
            <a:r>
              <a:rPr lang="en-US" smtClean="0"/>
              <a:t>cuisine clusters</a:t>
            </a:r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0498" y="1566824"/>
            <a:ext cx="9491003" cy="5166531"/>
          </a:xfrm>
          <a:prstGeom prst="rect">
            <a:avLst/>
          </a:prstGeom>
          <a:ln w="12700"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36180289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 for your attention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575858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Gather dataset</a:t>
            </a:r>
            <a:br>
              <a:rPr lang="en-US" dirty="0" smtClean="0"/>
            </a:br>
            <a:r>
              <a:rPr lang="en-US" dirty="0" smtClean="0"/>
              <a:t>Toronto boroughs and neighborhoods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0384" y="4705878"/>
            <a:ext cx="5629275" cy="1781175"/>
          </a:xfrm>
          <a:prstGeom prst="rect">
            <a:avLst/>
          </a:prstGeom>
          <a:ln w="12700">
            <a:solidFill>
              <a:schemeClr val="tx2"/>
            </a:solidFill>
          </a:ln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050" y="2421995"/>
            <a:ext cx="6819900" cy="2162175"/>
          </a:xfrm>
          <a:prstGeom prst="rect">
            <a:avLst/>
          </a:prstGeom>
          <a:ln w="12700"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30014950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snippet for the map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5385" y="2109964"/>
            <a:ext cx="9439275" cy="4286250"/>
          </a:xfrm>
          <a:prstGeom prst="rect">
            <a:avLst/>
          </a:prstGeom>
          <a:ln w="12700"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12728444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Toronto boroughs on map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975" y="1419074"/>
            <a:ext cx="10124049" cy="5157793"/>
          </a:xfrm>
          <a:prstGeom prst="rect">
            <a:avLst/>
          </a:prstGeom>
          <a:ln w="12700"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5703803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Gathering restaurants data from </a:t>
            </a:r>
            <a:r>
              <a:rPr lang="en-US" dirty="0" err="1" smtClean="0"/>
              <a:t>FourSquare</a:t>
            </a:r>
            <a:r>
              <a:rPr lang="en-US" dirty="0" smtClean="0"/>
              <a:t> and preparing the data for choropleth map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412" y="4414661"/>
            <a:ext cx="1123950" cy="1809750"/>
          </a:xfrm>
          <a:prstGeom prst="rect">
            <a:avLst/>
          </a:prstGeom>
          <a:ln w="12700">
            <a:solidFill>
              <a:schemeClr val="tx2"/>
            </a:solidFill>
          </a:ln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5187" y="4414661"/>
            <a:ext cx="3333750" cy="1800225"/>
          </a:xfrm>
          <a:prstGeom prst="rect">
            <a:avLst/>
          </a:prstGeom>
          <a:ln w="12700">
            <a:solidFill>
              <a:schemeClr val="tx2"/>
            </a:solidFill>
          </a:ln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412" y="1883569"/>
            <a:ext cx="9553575" cy="2247900"/>
          </a:xfrm>
          <a:prstGeom prst="rect">
            <a:avLst/>
          </a:prstGeom>
          <a:ln w="12700"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40425003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snippet for the map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7787" y="1994826"/>
            <a:ext cx="9496425" cy="4324350"/>
          </a:xfrm>
          <a:prstGeom prst="rect">
            <a:avLst/>
          </a:prstGeom>
          <a:ln w="12700"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10584677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Choropleth map based on restaurants count in Toronto boroughs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092" y="1690688"/>
            <a:ext cx="9659815" cy="4921371"/>
          </a:xfrm>
          <a:prstGeom prst="rect">
            <a:avLst/>
          </a:prstGeom>
          <a:ln w="12700"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30162471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Preparing the data to search for different cuisines distribution in boroughs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9133" y="3437643"/>
            <a:ext cx="1990725" cy="1171575"/>
          </a:xfrm>
          <a:prstGeom prst="rect">
            <a:avLst/>
          </a:prstGeom>
          <a:ln w="12700">
            <a:solidFill>
              <a:schemeClr val="tx2"/>
            </a:solidFill>
          </a:ln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8511" y="5346523"/>
            <a:ext cx="1962150" cy="1181100"/>
          </a:xfrm>
          <a:prstGeom prst="rect">
            <a:avLst/>
          </a:prstGeom>
          <a:ln w="12700">
            <a:solidFill>
              <a:schemeClr val="tx2"/>
            </a:solidFill>
          </a:ln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867" y="1932693"/>
            <a:ext cx="8229600" cy="2676525"/>
          </a:xfrm>
          <a:prstGeom prst="rect">
            <a:avLst/>
          </a:prstGeom>
          <a:ln w="12700">
            <a:solidFill>
              <a:schemeClr val="tx2"/>
            </a:solidFill>
          </a:ln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7867" y="4851223"/>
            <a:ext cx="5372100" cy="1676400"/>
          </a:xfrm>
          <a:prstGeom prst="rect">
            <a:avLst/>
          </a:prstGeom>
          <a:ln w="12700"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1518927776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196</TotalTime>
  <Words>185</Words>
  <Application>Microsoft Office PowerPoint</Application>
  <PresentationFormat>Широкоэкранный</PresentationFormat>
  <Paragraphs>25</Paragraphs>
  <Slides>22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22</vt:i4>
      </vt:variant>
    </vt:vector>
  </HeadingPairs>
  <TitlesOfParts>
    <vt:vector size="26" baseType="lpstr">
      <vt:lpstr>Arial</vt:lpstr>
      <vt:lpstr>Calibri</vt:lpstr>
      <vt:lpstr>Calibri Light</vt:lpstr>
      <vt:lpstr>Тема Office</vt:lpstr>
      <vt:lpstr>Clustering Toronto boroughs and neighborhoods by restaurants’ cuisines</vt:lpstr>
      <vt:lpstr>The goal of the project</vt:lpstr>
      <vt:lpstr>Gather dataset Toronto boroughs and neighborhoods</vt:lpstr>
      <vt:lpstr>Code snippet for the map</vt:lpstr>
      <vt:lpstr>Toronto boroughs on map</vt:lpstr>
      <vt:lpstr>Gathering restaurants data from FourSquare and preparing the data for choropleth map</vt:lpstr>
      <vt:lpstr>Code snippet for the map</vt:lpstr>
      <vt:lpstr>Choropleth map based on restaurants count in Toronto boroughs</vt:lpstr>
      <vt:lpstr>Preparing the data to search for different cuisines distribution in boroughs</vt:lpstr>
      <vt:lpstr>Code snippet for the barh plots</vt:lpstr>
      <vt:lpstr>Visualization of the top cuisine data</vt:lpstr>
      <vt:lpstr>Visualization of the all cuisine data</vt:lpstr>
      <vt:lpstr>Cuisines in Downtown Toronto borough: neighborhoods</vt:lpstr>
      <vt:lpstr>Cuisines in Downtown Toronto in barh plot</vt:lpstr>
      <vt:lpstr>Preparing data for clusterization</vt:lpstr>
      <vt:lpstr>Choosing k-value based on squared error value</vt:lpstr>
      <vt:lpstr>Showing the clusters on a map</vt:lpstr>
      <vt:lpstr>Three Toronto boroughs clusters</vt:lpstr>
      <vt:lpstr>Cluster0 – mostly Chinese&amp;Indian cuisine</vt:lpstr>
      <vt:lpstr>Cluster1 – mostly Japanese&amp;Asian cuisine Cluster2 – mostly Korean&amp;Vietnamese</vt:lpstr>
      <vt:lpstr>Combined map of restaurant count and cuisine clusters</vt:lpstr>
      <vt:lpstr>Thank you for your attention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cat-o-cat</dc:creator>
  <cp:lastModifiedBy>cat-o-cat</cp:lastModifiedBy>
  <cp:revision>25</cp:revision>
  <dcterms:created xsi:type="dcterms:W3CDTF">2020-02-08T10:05:34Z</dcterms:created>
  <dcterms:modified xsi:type="dcterms:W3CDTF">2020-02-08T19:16:26Z</dcterms:modified>
</cp:coreProperties>
</file>